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58"/>
  </p:notesMasterIdLst>
  <p:sldIdLst>
    <p:sldId id="549" r:id="rId3"/>
    <p:sldId id="683" r:id="rId4"/>
    <p:sldId id="684" r:id="rId5"/>
    <p:sldId id="685" r:id="rId6"/>
    <p:sldId id="686" r:id="rId7"/>
    <p:sldId id="687" r:id="rId8"/>
    <p:sldId id="688" r:id="rId9"/>
    <p:sldId id="689" r:id="rId10"/>
    <p:sldId id="681" r:id="rId11"/>
    <p:sldId id="682" r:id="rId12"/>
    <p:sldId id="690" r:id="rId13"/>
    <p:sldId id="691" r:id="rId14"/>
    <p:sldId id="693" r:id="rId15"/>
    <p:sldId id="640" r:id="rId16"/>
    <p:sldId id="641" r:id="rId17"/>
    <p:sldId id="642" r:id="rId18"/>
    <p:sldId id="643" r:id="rId19"/>
    <p:sldId id="677" r:id="rId20"/>
    <p:sldId id="678" r:id="rId21"/>
    <p:sldId id="679" r:id="rId22"/>
    <p:sldId id="680" r:id="rId23"/>
    <p:sldId id="698" r:id="rId24"/>
    <p:sldId id="699" r:id="rId25"/>
    <p:sldId id="646" r:id="rId26"/>
    <p:sldId id="580" r:id="rId27"/>
    <p:sldId id="668" r:id="rId28"/>
    <p:sldId id="667" r:id="rId29"/>
    <p:sldId id="582" r:id="rId30"/>
    <p:sldId id="585" r:id="rId31"/>
    <p:sldId id="583" r:id="rId32"/>
    <p:sldId id="507" r:id="rId33"/>
    <p:sldId id="535" r:id="rId34"/>
    <p:sldId id="536" r:id="rId35"/>
    <p:sldId id="538" r:id="rId36"/>
    <p:sldId id="539" r:id="rId37"/>
    <p:sldId id="540" r:id="rId38"/>
    <p:sldId id="508" r:id="rId39"/>
    <p:sldId id="548" r:id="rId40"/>
    <p:sldId id="510" r:id="rId41"/>
    <p:sldId id="653" r:id="rId42"/>
    <p:sldId id="694" r:id="rId43"/>
    <p:sldId id="695" r:id="rId44"/>
    <p:sldId id="696" r:id="rId45"/>
    <p:sldId id="663" r:id="rId46"/>
    <p:sldId id="665" r:id="rId47"/>
    <p:sldId id="666" r:id="rId48"/>
    <p:sldId id="692" r:id="rId49"/>
    <p:sldId id="700" r:id="rId50"/>
    <p:sldId id="701" r:id="rId51"/>
    <p:sldId id="702" r:id="rId52"/>
    <p:sldId id="703" r:id="rId53"/>
    <p:sldId id="704" r:id="rId54"/>
    <p:sldId id="705" r:id="rId55"/>
    <p:sldId id="706" r:id="rId56"/>
    <p:sldId id="707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C0936BE9-38AB-4841-8992-95BEB2FDF498}">
          <p14:sldIdLst>
            <p14:sldId id="549"/>
            <p14:sldId id="683"/>
            <p14:sldId id="684"/>
            <p14:sldId id="685"/>
            <p14:sldId id="686"/>
            <p14:sldId id="687"/>
            <p14:sldId id="688"/>
            <p14:sldId id="689"/>
            <p14:sldId id="681"/>
            <p14:sldId id="682"/>
          </p14:sldIdLst>
        </p14:section>
        <p14:section name="Convolution theorem" id="{40AE01E8-1E89-4DAE-B728-00D0F13EEED2}">
          <p14:sldIdLst>
            <p14:sldId id="690"/>
            <p14:sldId id="691"/>
            <p14:sldId id="693"/>
            <p14:sldId id="640"/>
            <p14:sldId id="641"/>
            <p14:sldId id="642"/>
            <p14:sldId id="643"/>
            <p14:sldId id="677"/>
            <p14:sldId id="678"/>
            <p14:sldId id="679"/>
            <p14:sldId id="680"/>
            <p14:sldId id="698"/>
            <p14:sldId id="699"/>
          </p14:sldIdLst>
        </p14:section>
        <p14:section name="Clipped frequencies" id="{647BCB21-0DB1-444B-B073-983A5ACA8323}">
          <p14:sldIdLst>
            <p14:sldId id="646"/>
            <p14:sldId id="580"/>
            <p14:sldId id="668"/>
            <p14:sldId id="667"/>
            <p14:sldId id="582"/>
            <p14:sldId id="585"/>
            <p14:sldId id="583"/>
          </p14:sldIdLst>
        </p14:section>
        <p14:section name="Deconvolution" id="{68543C13-9A11-475F-89C3-2D400A1B300A}">
          <p14:sldIdLst>
            <p14:sldId id="507"/>
            <p14:sldId id="535"/>
            <p14:sldId id="536"/>
            <p14:sldId id="538"/>
            <p14:sldId id="539"/>
            <p14:sldId id="540"/>
            <p14:sldId id="508"/>
            <p14:sldId id="548"/>
            <p14:sldId id="510"/>
            <p14:sldId id="653"/>
            <p14:sldId id="694"/>
            <p14:sldId id="695"/>
            <p14:sldId id="696"/>
          </p14:sldIdLst>
        </p14:section>
        <p14:section name="Computing the Fourier Transform" id="{BB99FCDC-7425-4596-B556-BDA051D965FB}">
          <p14:sldIdLst>
            <p14:sldId id="663"/>
            <p14:sldId id="665"/>
            <p14:sldId id="666"/>
            <p14:sldId id="692"/>
          </p14:sldIdLst>
        </p14:section>
        <p14:section name="Compression" id="{5F907CB6-112A-4423-A719-F509B87EF3C0}">
          <p14:sldIdLst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83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73511" autoAdjust="0"/>
  </p:normalViewPr>
  <p:slideViewPr>
    <p:cSldViewPr>
      <p:cViewPr varScale="1">
        <p:scale>
          <a:sx n="94" d="100"/>
          <a:sy n="94" d="100"/>
        </p:scale>
        <p:origin x="196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3" y="14509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9B0DD19-D268-4649-8C99-B9CD6D52637F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C41724F-377A-42A1-BD28-C2898AAE58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24574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32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</a:t>
            </a:r>
            <a:r>
              <a:rPr lang="en-US" baseline="0" dirty="0"/>
              <a:t> functions – box(x) and </a:t>
            </a:r>
            <a:r>
              <a:rPr lang="en-US" baseline="0" dirty="0" err="1"/>
              <a:t>sinc</a:t>
            </a:r>
            <a:r>
              <a:rPr lang="en-US" baseline="0" dirty="0"/>
              <a:t>(x)</a:t>
            </a:r>
          </a:p>
          <a:p>
            <a:endParaRPr lang="en-US" baseline="0" dirty="0"/>
          </a:p>
          <a:p>
            <a:r>
              <a:rPr lang="en-US" baseline="0" dirty="0" err="1"/>
              <a:t>Sinc</a:t>
            </a:r>
            <a:r>
              <a:rPr lang="en-US" baseline="0" dirty="0"/>
              <a:t> function has components out to infinity, has zero crossings (lose signal), and has negative coefficients.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92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http://www.imagemagick.org/Usage/fourier/#blurring</a:t>
            </a:r>
          </a:p>
          <a:p>
            <a:r>
              <a:rPr lang="en-US" dirty="0"/>
              <a:t>http://www.imagemagick.org/Usage/fourier/#circle_spectrum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1300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657577-2637-4D99-BDF4-BF55D712705F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35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8266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works… if everything is double</a:t>
            </a:r>
            <a:r>
              <a:rPr lang="en-US" baseline="0" dirty="0"/>
              <a:t> precision with no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1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929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480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8680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filter is easier to invert / </a:t>
            </a:r>
            <a:r>
              <a:rPr lang="en-US" dirty="0" err="1"/>
              <a:t>deconvolve</a:t>
            </a:r>
            <a:r>
              <a:rPr lang="en-US" dirty="0"/>
              <a:t>. The inversion</a:t>
            </a:r>
            <a:r>
              <a:rPr lang="en-US" baseline="0" dirty="0"/>
              <a:t> isn’t perfect, still.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221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657577-2637-4D99-BDF4-BF55D712705F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7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California Academy of Sciences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 Francisco’s Golden Gate Park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Summer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9514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97AA4-0F25-4711-91D4-A1BBE82FD72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14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https://en.wikipedia.org/wiki/Euler%27s_formula</a:t>
            </a:r>
          </a:p>
          <a:p>
            <a:endParaRPr lang="en-US" dirty="0"/>
          </a:p>
          <a:p>
            <a:r>
              <a:rPr lang="en-US" dirty="0"/>
              <a:t>http://www.bitweenie.com/listings/negative-frequency/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099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http://research.stowers-institute.org/efg/Report/FourierAnalysis.pdf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206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http://research.stowers-institute.org/efg/Report/FourierAnalysis.pdf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610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https://en.wikipedia.org/wiki/Diffraction</a:t>
            </a:r>
          </a:p>
          <a:p>
            <a:r>
              <a:rPr lang="en-US" dirty="0"/>
              <a:t>https://en.wikipedia.org/wiki/Fraunhofer_diffraction</a:t>
            </a:r>
          </a:p>
          <a:p>
            <a:r>
              <a:rPr lang="en-US" dirty="0"/>
              <a:t>http://hyperphysics.phy-astr.gsu.edu/hbase/phyopt/sinslitd.html</a:t>
            </a:r>
          </a:p>
          <a:p>
            <a:r>
              <a:rPr lang="en-US" dirty="0"/>
              <a:t>https://en.wikipedia.org/wiki/Airy_disk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026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colorimetric difference between a given color in a television picture and a standard color of equal luminance.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57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http://users.wfu.edu/matthews/misc/jpg_vs_gif/JpgCompTest/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2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http://www.bbc.com/news/world-asia-china-41277549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9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Xilinshui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village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653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657577-2637-4D99-BDF4-BF55D712705F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957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E95EB2-CFD3-46A9-AF1F-A8ED68317C6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36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Things we can’t understand without thinking in frequency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DA7F5F-D9CB-4FD8-9CE8-A77D8C2C2F3D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403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</a:t>
            </a:r>
            <a:r>
              <a:rPr lang="en-US" baseline="0" dirty="0"/>
              <a:t> functions – box(x) and </a:t>
            </a:r>
            <a:r>
              <a:rPr lang="en-US" baseline="0" dirty="0" err="1"/>
              <a:t>sinc</a:t>
            </a:r>
            <a:r>
              <a:rPr lang="en-US" baseline="0" dirty="0"/>
              <a:t>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8040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https://twitter.com/figmadesign/status/816356525748781056</a:t>
            </a:r>
          </a:p>
          <a:p>
            <a:endParaRPr lang="en-US" dirty="0"/>
          </a:p>
          <a:p>
            <a:r>
              <a:rPr lang="en-US" dirty="0"/>
              <a:t>http://www.browndailyherald.com/2012/09/10/cs-undergrad-wins-tech-fellowship/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436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F321B-0D48-4F55-91B8-7A4B3CDBE83E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C09E6-5460-451B-B18B-A3919F0F78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51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0B3F7-E2E0-4D38-88EC-7318B9CC23C0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7E9A6-777D-4F59-8371-D9908900DC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1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BAFD9-2122-402C-B1D7-E19EEB5EB038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3FA78-5310-4D07-9C61-B06D263AE4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886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4A705-D313-4EFD-A6AB-F38D7C172FC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1F604-D907-4814-A2FA-CAABD1F057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6390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19F1-8371-4628-BAB9-691764FF1C0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3D575-D896-4DD7-9B23-6F4E8F41E2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331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EA878-DEFB-4DB3-B543-3973160AA5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AA57A-B08C-4631-9664-78F05E26C0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2228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45440-B17A-4F27-940B-69E5A812990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5A927-46BB-4438-9EF7-0111C7C3AF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25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8035C-F054-40BE-AC2B-6041898D2F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FF9D5-2088-4BF5-982E-0DBC07C784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90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E9D5E-B77F-4EB0-95F9-6D34E3CA6C3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2601C-B815-4037-963E-16855F3DC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093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4DB54-72E6-486F-84D8-6DEEA903B4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5221D-0DAF-447C-A187-EBAF4F7AEB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162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92C37-6C2F-4849-A2B6-E5EA6A9539D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8BF0-A685-48C1-8377-3A1B91467E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09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04316-7942-406E-92E8-6C8055186B09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4675-23B8-4CD0-94A2-F8C3099B64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247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76618-B17D-4506-9C85-E6B6813E769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22266-52AA-4A33-84E9-45B28D9DBF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235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C2CEA-4109-47DA-9EC3-C0B08EB625D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67FEB-CFF4-4C23-9F36-FBEF47197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706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04BA2-4198-40E8-BC6A-175F3AEA077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98B2A-C2ED-4DA2-A997-0232188A7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605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9821F-FA92-4B9E-8D8F-DAEF5024B7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35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4EA53-82F5-4BC2-9FB2-BAA0EC673201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A1D15-4357-468F-90E5-288144FF5D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69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6B157C-7C5F-457F-BF1C-FBAF71411403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19695-E148-4C9B-8112-FE5914BEC8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499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898B82-E5CB-4B16-AAB8-D9D5ABE2E48F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C4667-46CD-4885-A42F-3376BCC7D1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9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5F70C-9342-464E-AE0C-7ED81CA31E54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6843C-B593-4F7B-A963-7BA57BA9F8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9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4D316-8017-4167-A454-9147E06E7C11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B30A5-D8C1-462B-BEE9-FE1DEB17D0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293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76EE3-FE2A-4A82-A923-A0942442B2A7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C1C8D-3ECA-4BC8-AA17-CCE0A201E2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08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6F231-D40B-48CF-8FA3-E715A1358B8E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7F115-DB20-49A8-B3B7-E5E0CB804C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95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199E093-09D4-4EAB-8B03-3874A71CE697}" type="datetimeFigureOut">
              <a:rPr lang="en-US"/>
              <a:pPr>
                <a:defRPr/>
              </a:pPr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707494-E09F-4473-9997-53DB119FA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C3EB54-3B01-4734-B8FA-7B52A81912E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ADDFC9-9522-423D-AF71-66FCB416E2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64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PEG" TargetMode="External"/><Relationship Id="rId2" Type="http://schemas.openxmlformats.org/officeDocument/2006/relationships/hyperlink" Target="http://en.wikipedia.org/wiki/YCbC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79B9A727-9A8B-44C5-B12C-18D6F9321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0060"/>
            <a:ext cx="9144000" cy="51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45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7F37-D418-486D-8375-247E17F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947ED-6E7A-469C-BEB8-BB0355A9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4690" name="Picture 2" descr="A giant QR code promoting local tourism is formed from 130,000 Chinese juniper trees in Xilinshui, Hebei province">
            <a:extLst>
              <a:ext uri="{FF2B5EF4-FFF2-40B4-BE49-F238E27FC236}">
                <a16:creationId xmlns:a16="http://schemas.microsoft.com/office/drawing/2014/main" id="{3F43069D-166B-4D31-97AA-DD9BE5ECC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0"/>
            <a:ext cx="8829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17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24" y="1524000"/>
            <a:ext cx="5057576" cy="4046061"/>
          </a:xfrm>
        </p:spPr>
      </p:pic>
      <p:sp>
        <p:nvSpPr>
          <p:cNvPr id="5" name="TextBox 4"/>
          <p:cNvSpPr txBox="1"/>
          <p:nvPr/>
        </p:nvSpPr>
        <p:spPr>
          <a:xfrm>
            <a:off x="6623048" y="6550223"/>
            <a:ext cx="253146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Wikipedia –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1851294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Natural image</a:t>
            </a:r>
          </a:p>
        </p:txBody>
      </p:sp>
      <p:pic>
        <p:nvPicPr>
          <p:cNvPr id="6349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t="7437" r="9428" b="11045"/>
          <a:stretch/>
        </p:blipFill>
        <p:spPr bwMode="auto">
          <a:xfrm>
            <a:off x="4914900" y="2244436"/>
            <a:ext cx="3736975" cy="293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1075"/>
            <a:ext cx="388620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5638800"/>
            <a:ext cx="819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it mean to be at pixel </a:t>
            </a:r>
            <a:r>
              <a:rPr lang="en-US" dirty="0" err="1"/>
              <a:t>x,y</a:t>
            </a:r>
            <a:r>
              <a:rPr lang="en-US" dirty="0"/>
              <a:t>?</a:t>
            </a:r>
          </a:p>
          <a:p>
            <a:r>
              <a:rPr lang="en-US" dirty="0"/>
              <a:t>What does it mean to be more or less bright in the Fourier decomposition image?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34FB9-E2EC-47EA-9427-BEEBD7FE4092}"/>
              </a:ext>
            </a:extLst>
          </p:cNvPr>
          <p:cNvSpPr txBox="1"/>
          <p:nvPr/>
        </p:nvSpPr>
        <p:spPr>
          <a:xfrm>
            <a:off x="457200" y="180773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B614F-012D-4D07-9062-F552EA266C5D}"/>
              </a:ext>
            </a:extLst>
          </p:cNvPr>
          <p:cNvSpPr txBox="1"/>
          <p:nvPr/>
        </p:nvSpPr>
        <p:spPr>
          <a:xfrm>
            <a:off x="4876800" y="1530731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Fourier decomposition </a:t>
            </a:r>
          </a:p>
          <a:p>
            <a:r>
              <a:rPr lang="en-US" dirty="0"/>
              <a:t>Frequency coefficients (amplitude)</a:t>
            </a:r>
          </a:p>
        </p:txBody>
      </p:sp>
    </p:spTree>
    <p:extLst>
      <p:ext uri="{BB962C8B-B14F-4D97-AF65-F5344CB8AC3E}">
        <p14:creationId xmlns:p14="http://schemas.microsoft.com/office/powerpoint/2010/main" val="2774678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reconstruction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58" y="990600"/>
            <a:ext cx="7918242" cy="55197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5915" y="6550223"/>
            <a:ext cx="154856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784284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Fourier Transforms</a:t>
            </a:r>
          </a:p>
        </p:txBody>
      </p:sp>
      <p:sp>
        <p:nvSpPr>
          <p:cNvPr id="68611" name="Content Placeholder 5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5135563"/>
          </a:xfrm>
        </p:spPr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Linearity</a:t>
            </a:r>
          </a:p>
          <a:p>
            <a:endParaRPr lang="en-US" altLang="en-US" dirty="0"/>
          </a:p>
          <a:p>
            <a:r>
              <a:rPr lang="en-US" altLang="en-US" dirty="0"/>
              <a:t>Fourier transform of a real signal is symmetric about the origin</a:t>
            </a:r>
          </a:p>
          <a:p>
            <a:endParaRPr lang="en-US" altLang="en-US" dirty="0"/>
          </a:p>
          <a:p>
            <a:r>
              <a:rPr lang="en-US" altLang="en-US" dirty="0"/>
              <a:t>The energy of the signal is the same as the energy of its Fourier transform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68613" name="TextBox 9"/>
          <p:cNvSpPr txBox="1">
            <a:spLocks noChangeArrowheads="1"/>
          </p:cNvSpPr>
          <p:nvPr/>
        </p:nvSpPr>
        <p:spPr bwMode="auto">
          <a:xfrm>
            <a:off x="6573838" y="6488113"/>
            <a:ext cx="2570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See Szeliski Book (3.4)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6E26A5A-94B2-4727-A6CB-0E66045C32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226560"/>
              </p:ext>
            </p:extLst>
          </p:nvPr>
        </p:nvGraphicFramePr>
        <p:xfrm>
          <a:off x="2758931" y="1713837"/>
          <a:ext cx="5676901" cy="470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3" name="Equation" r:id="rId3" imgW="2286000" imgH="203040" progId="Equation.3">
                  <p:embed/>
                </p:oleObj>
              </mc:Choice>
              <mc:Fallback>
                <p:oleObj name="Equation" r:id="rId3" imgW="2286000" imgH="203040" progId="Equation.3">
                  <p:embed/>
                  <p:pic>
                    <p:nvPicPr>
                      <p:cNvPr id="675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931" y="1713837"/>
                        <a:ext cx="5676901" cy="4706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370352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Convolution Theorem</a:t>
            </a:r>
          </a:p>
        </p:txBody>
      </p:sp>
      <p:sp>
        <p:nvSpPr>
          <p:cNvPr id="48845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914400"/>
            <a:ext cx="79248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Fourier transform of the convolution of two functions is the product of their Fourier transforms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Convolution</a:t>
            </a:r>
            <a:r>
              <a:rPr lang="en-US" altLang="en-US" dirty="0"/>
              <a:t> in spatial domain is equivalent to </a:t>
            </a:r>
            <a:r>
              <a:rPr lang="en-US" altLang="en-US" b="1" dirty="0"/>
              <a:t>multiplication</a:t>
            </a:r>
            <a:r>
              <a:rPr lang="en-US" altLang="en-US" dirty="0"/>
              <a:t> in frequency domain!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2397125" y="2051050"/>
          <a:ext cx="40036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8" name="Equation" r:id="rId3" imgW="1231366" imgH="203112" progId="Equation.3">
                  <p:embed/>
                </p:oleObj>
              </mc:Choice>
              <mc:Fallback>
                <p:oleObj name="Equation" r:id="rId3" imgW="1231366" imgH="203112" progId="Equation.3">
                  <p:embed/>
                  <p:pic>
                    <p:nvPicPr>
                      <p:cNvPr id="675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25" y="2051050"/>
                        <a:ext cx="40036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336800" y="4724400"/>
          <a:ext cx="44704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9" name="Equation" r:id="rId5" imgW="1320800" imgH="228600" progId="Equation.3">
                  <p:embed/>
                </p:oleObj>
              </mc:Choice>
              <mc:Fallback>
                <p:oleObj name="Equation" r:id="rId5" imgW="1320800" imgH="2286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4724400"/>
                        <a:ext cx="44704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53450" y="6507881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38579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Filtering in spatial domain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9" t="12923" r="12308" b="45232"/>
          <a:stretch>
            <a:fillRect/>
          </a:stretch>
        </p:blipFill>
        <p:spPr bwMode="auto">
          <a:xfrm>
            <a:off x="3962400" y="3733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636" name="Group 5"/>
          <p:cNvGrpSpPr>
            <a:grpSpLocks noChangeAspect="1"/>
          </p:cNvGrpSpPr>
          <p:nvPr/>
        </p:nvGrpSpPr>
        <p:grpSpPr bwMode="auto">
          <a:xfrm>
            <a:off x="7162800" y="685800"/>
            <a:ext cx="1390650" cy="1371600"/>
            <a:chOff x="144" y="144"/>
            <a:chExt cx="1152" cy="1136"/>
          </a:xfrm>
        </p:grpSpPr>
        <p:sp>
          <p:nvSpPr>
            <p:cNvPr id="69641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-1</a:t>
              </a:r>
            </a:p>
          </p:txBody>
        </p:sp>
        <p:sp>
          <p:nvSpPr>
            <p:cNvPr id="69642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69643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9644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-2</a:t>
              </a:r>
            </a:p>
          </p:txBody>
        </p:sp>
        <p:sp>
          <p:nvSpPr>
            <p:cNvPr id="69645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69646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69647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-1</a:t>
              </a:r>
            </a:p>
          </p:txBody>
        </p:sp>
        <p:sp>
          <p:nvSpPr>
            <p:cNvPr id="69648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69649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9650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651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652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653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654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655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656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657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696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59259" r="44444" b="5185"/>
          <a:stretch>
            <a:fillRect/>
          </a:stretch>
        </p:blipFill>
        <p:spPr bwMode="auto">
          <a:xfrm>
            <a:off x="5473700" y="2743200"/>
            <a:ext cx="36703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8" t="14815" r="45556" b="48246"/>
          <a:stretch/>
        </p:blipFill>
        <p:spPr bwMode="auto">
          <a:xfrm>
            <a:off x="0" y="2667000"/>
            <a:ext cx="342282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352800" y="3581400"/>
            <a:ext cx="623888" cy="1446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88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+mn-cs"/>
              </a:rPr>
              <a:t>*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00600" y="3632200"/>
            <a:ext cx="6334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+mn-cs"/>
              </a:rPr>
              <a:t>=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53450" y="6507881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140595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Filtering in frequency domain</a:t>
            </a:r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45232" r="61539" b="12923"/>
          <a:stretch>
            <a:fillRect/>
          </a:stretch>
        </p:blipFill>
        <p:spPr bwMode="auto">
          <a:xfrm>
            <a:off x="7543800" y="5334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3" t="52437" r="24097" b="18646"/>
          <a:stretch>
            <a:fillRect/>
          </a:stretch>
        </p:blipFill>
        <p:spPr bwMode="auto">
          <a:xfrm>
            <a:off x="6477000" y="2514600"/>
            <a:ext cx="22860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59259" r="44444" b="5185"/>
          <a:stretch>
            <a:fillRect/>
          </a:stretch>
        </p:blipFill>
        <p:spPr bwMode="auto">
          <a:xfrm>
            <a:off x="0" y="4867275"/>
            <a:ext cx="28194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9" t="62222" r="14815" b="8148"/>
          <a:stretch>
            <a:fillRect/>
          </a:stretch>
        </p:blipFill>
        <p:spPr bwMode="auto">
          <a:xfrm>
            <a:off x="4724400" y="4789488"/>
            <a:ext cx="2895600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9" t="14815" r="9259" b="46667"/>
          <a:stretch>
            <a:fillRect/>
          </a:stretch>
        </p:blipFill>
        <p:spPr bwMode="auto">
          <a:xfrm>
            <a:off x="3505200" y="2362200"/>
            <a:ext cx="2438400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t="14815" r="44444" b="46667"/>
          <a:stretch>
            <a:fillRect/>
          </a:stretch>
        </p:blipFill>
        <p:spPr bwMode="auto">
          <a:xfrm>
            <a:off x="0" y="2286000"/>
            <a:ext cx="2819400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ight Arrow 28"/>
          <p:cNvSpPr/>
          <p:nvPr/>
        </p:nvSpPr>
        <p:spPr>
          <a:xfrm rot="5400000">
            <a:off x="7429500" y="1790700"/>
            <a:ext cx="1066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2895600" y="3200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6019800" y="3048000"/>
            <a:ext cx="381000" cy="533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276600" y="5791200"/>
            <a:ext cx="914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0669" name="TextBox 34"/>
          <p:cNvSpPr txBox="1">
            <a:spLocks noChangeArrowheads="1"/>
          </p:cNvSpPr>
          <p:nvPr/>
        </p:nvSpPr>
        <p:spPr bwMode="auto">
          <a:xfrm>
            <a:off x="2895600" y="27432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FFT</a:t>
            </a:r>
          </a:p>
        </p:txBody>
      </p:sp>
      <p:sp>
        <p:nvSpPr>
          <p:cNvPr id="70670" name="TextBox 35"/>
          <p:cNvSpPr txBox="1">
            <a:spLocks noChangeArrowheads="1"/>
          </p:cNvSpPr>
          <p:nvPr/>
        </p:nvSpPr>
        <p:spPr bwMode="auto">
          <a:xfrm>
            <a:off x="7315200" y="17526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FFT</a:t>
            </a:r>
          </a:p>
        </p:txBody>
      </p:sp>
      <p:sp>
        <p:nvSpPr>
          <p:cNvPr id="70671" name="TextBox 37"/>
          <p:cNvSpPr txBox="1">
            <a:spLocks noChangeArrowheads="1"/>
          </p:cNvSpPr>
          <p:nvPr/>
        </p:nvSpPr>
        <p:spPr bwMode="auto">
          <a:xfrm>
            <a:off x="3048000" y="5334000"/>
            <a:ext cx="1416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Inverse FFT</a:t>
            </a:r>
          </a:p>
        </p:txBody>
      </p:sp>
      <p:sp>
        <p:nvSpPr>
          <p:cNvPr id="39" name="TextBox 38"/>
          <p:cNvSpPr txBox="1"/>
          <p:nvPr/>
        </p:nvSpPr>
        <p:spPr>
          <a:xfrm rot="5400000">
            <a:off x="5906293" y="3923507"/>
            <a:ext cx="6334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+mn-cs"/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86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Now we can edit frequencies!</a:t>
            </a:r>
          </a:p>
        </p:txBody>
      </p:sp>
      <p:pic>
        <p:nvPicPr>
          <p:cNvPr id="645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85" y="1371600"/>
            <a:ext cx="9256069" cy="502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11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 and High Pass filtering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271" r="948" b="2570"/>
          <a:stretch/>
        </p:blipFill>
        <p:spPr bwMode="auto">
          <a:xfrm>
            <a:off x="327724" y="762000"/>
            <a:ext cx="8488551" cy="299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t="2509" r="1760" b="4253"/>
          <a:stretch/>
        </p:blipFill>
        <p:spPr bwMode="auto">
          <a:xfrm>
            <a:off x="266216" y="3753091"/>
            <a:ext cx="8611565" cy="303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43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EA8A-D79C-4770-9379-A87C440F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ss, tree, bird&#10;&#10;Description generated with high confidence">
            <a:extLst>
              <a:ext uri="{FF2B5EF4-FFF2-40B4-BE49-F238E27FC236}">
                <a16:creationId xmlns:a16="http://schemas.microsoft.com/office/drawing/2014/main" id="{85104C9F-82DA-4914-B0B3-FCA74D764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3806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1595530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frequency bands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914400"/>
            <a:ext cx="5795962" cy="5810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1946" y="6550223"/>
            <a:ext cx="71205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Brayer</a:t>
            </a:r>
          </a:p>
        </p:txBody>
      </p:sp>
    </p:spTree>
    <p:extLst>
      <p:ext uri="{BB962C8B-B14F-4D97-AF65-F5344CB8AC3E}">
        <p14:creationId xmlns:p14="http://schemas.microsoft.com/office/powerpoint/2010/main" val="4068840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pass filtering + orientation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914400"/>
            <a:ext cx="6505575" cy="57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8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Application: Hybrid Images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152400" y="6324600"/>
            <a:ext cx="8915400" cy="381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  <a:defRPr/>
            </a:pPr>
            <a:r>
              <a:rPr lang="en-US" sz="2400" dirty="0"/>
              <a:t>A. Oliva, A. Torralba, P.G. </a:t>
            </a:r>
            <a:r>
              <a:rPr lang="en-US" sz="2400" dirty="0" err="1"/>
              <a:t>Schyns</a:t>
            </a:r>
            <a:r>
              <a:rPr lang="en-US" sz="2400" dirty="0"/>
              <a:t>, SIGGRAPH 2006</a:t>
            </a:r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7" y="2133600"/>
            <a:ext cx="8126413" cy="204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70892" y="1054871"/>
            <a:ext cx="510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When we see an image from far away, we are effectively subsampling it!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8993BD-D0F8-4B77-8859-EE8064DA6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9667" y="4750249"/>
            <a:ext cx="2507851" cy="63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74989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Hybrid Image in FFT</a:t>
            </a:r>
          </a:p>
        </p:txBody>
      </p:sp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2" r="66875" b="10031"/>
          <a:stretch>
            <a:fillRect/>
          </a:stretch>
        </p:blipFill>
        <p:spPr bwMode="auto">
          <a:xfrm>
            <a:off x="228600" y="2209800"/>
            <a:ext cx="2743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5" t="13086" r="626" b="10031"/>
          <a:stretch>
            <a:fillRect/>
          </a:stretch>
        </p:blipFill>
        <p:spPr bwMode="auto">
          <a:xfrm>
            <a:off x="3505200" y="2209800"/>
            <a:ext cx="5410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qual 5"/>
          <p:cNvSpPr/>
          <p:nvPr/>
        </p:nvSpPr>
        <p:spPr>
          <a:xfrm>
            <a:off x="3124200" y="3886200"/>
            <a:ext cx="3048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5478" name="TextBox 6"/>
          <p:cNvSpPr txBox="1">
            <a:spLocks noChangeArrowheads="1"/>
          </p:cNvSpPr>
          <p:nvPr/>
        </p:nvSpPr>
        <p:spPr bwMode="auto">
          <a:xfrm>
            <a:off x="762000" y="1828800"/>
            <a:ext cx="1557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Hybrid Image</a:t>
            </a:r>
          </a:p>
        </p:txBody>
      </p:sp>
      <p:sp>
        <p:nvSpPr>
          <p:cNvPr id="105479" name="TextBox 7"/>
          <p:cNvSpPr txBox="1">
            <a:spLocks noChangeArrowheads="1"/>
          </p:cNvSpPr>
          <p:nvPr/>
        </p:nvSpPr>
        <p:spPr bwMode="auto">
          <a:xfrm>
            <a:off x="3505200" y="1828800"/>
            <a:ext cx="213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Low-passed Image</a:t>
            </a:r>
          </a:p>
        </p:txBody>
      </p:sp>
      <p:sp>
        <p:nvSpPr>
          <p:cNvPr id="105480" name="TextBox 8"/>
          <p:cNvSpPr txBox="1">
            <a:spLocks noChangeArrowheads="1"/>
          </p:cNvSpPr>
          <p:nvPr/>
        </p:nvSpPr>
        <p:spPr bwMode="auto">
          <a:xfrm>
            <a:off x="6248400" y="1828800"/>
            <a:ext cx="2185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High-passed Image</a:t>
            </a:r>
          </a:p>
        </p:txBody>
      </p:sp>
      <p:sp>
        <p:nvSpPr>
          <p:cNvPr id="11" name="Plus 10"/>
          <p:cNvSpPr/>
          <p:nvPr/>
        </p:nvSpPr>
        <p:spPr>
          <a:xfrm>
            <a:off x="5715000" y="1828800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34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1"/>
            <a:ext cx="8305800" cy="1219200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Why does the Gaussian filter give a nice smooth image, but the square filter give edgy artifacts?</a:t>
            </a:r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812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TextBox 7"/>
          <p:cNvSpPr txBox="1">
            <a:spLocks noChangeArrowheads="1"/>
          </p:cNvSpPr>
          <p:nvPr/>
        </p:nvSpPr>
        <p:spPr bwMode="auto">
          <a:xfrm>
            <a:off x="0" y="1981200"/>
            <a:ext cx="1158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Gaussian</a:t>
            </a:r>
          </a:p>
        </p:txBody>
      </p:sp>
      <p:sp>
        <p:nvSpPr>
          <p:cNvPr id="30728" name="TextBox 8"/>
          <p:cNvSpPr txBox="1">
            <a:spLocks noChangeArrowheads="1"/>
          </p:cNvSpPr>
          <p:nvPr/>
        </p:nvSpPr>
        <p:spPr bwMode="auto">
          <a:xfrm>
            <a:off x="4648200" y="1981200"/>
            <a:ext cx="1082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Box filter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50568" y="4423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119401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have those lines in the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Sharp edges in the image need _all_ frequencies to represent them.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219575" y="3444875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solidFill>
                  <a:schemeClr val="accent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= </a:t>
            </a:r>
            <a:endParaRPr lang="en-US" altLang="en-US" sz="1800">
              <a:solidFill>
                <a:srgbClr val="FF33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5" name="Picture 6" descr="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4394200"/>
            <a:ext cx="29908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556427"/>
              </p:ext>
            </p:extLst>
          </p:nvPr>
        </p:nvGraphicFramePr>
        <p:xfrm>
          <a:off x="4724400" y="3200400"/>
          <a:ext cx="235267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8" name="Equation" r:id="rId4" imgW="1028254" imgH="431613" progId="">
                  <p:embed/>
                </p:oleObj>
              </mc:Choice>
              <mc:Fallback>
                <p:oleObj name="Equation" r:id="rId4" imgW="1028254" imgH="431613" progId="">
                  <p:embed/>
                  <p:pic>
                    <p:nvPicPr>
                      <p:cNvPr id="522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200400"/>
                        <a:ext cx="2352675" cy="9890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File:Waveforms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t="29333" r="46317" b="53333"/>
          <a:stretch>
            <a:fillRect/>
          </a:stretch>
        </p:blipFill>
        <p:spPr bwMode="auto">
          <a:xfrm>
            <a:off x="1552575" y="2844800"/>
            <a:ext cx="2286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4022030" y="5236467"/>
            <a:ext cx="109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coefficient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50568" y="6550223"/>
            <a:ext cx="60305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Efros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861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 txBox="1">
            <a:spLocks/>
          </p:cNvSpPr>
          <p:nvPr/>
        </p:nvSpPr>
        <p:spPr bwMode="auto">
          <a:xfrm>
            <a:off x="457200" y="990600"/>
            <a:ext cx="822960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What is the spatial representation of the hard cutoff (box) in the frequency domain?</a:t>
            </a:r>
          </a:p>
          <a:p>
            <a:pPr eaLnBrk="1" hangingPunct="1"/>
            <a:r>
              <a:rPr lang="en-US" sz="3200" dirty="0"/>
              <a:t>http://madebyevan.com/dft/</a:t>
            </a:r>
          </a:p>
          <a:p>
            <a:pPr eaLnBrk="1" hangingPunct="1"/>
            <a:endParaRPr lang="en-US" altLang="en-US" sz="3200" dirty="0"/>
          </a:p>
        </p:txBody>
      </p:sp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Box filter / </a:t>
            </a:r>
            <a:r>
              <a:rPr lang="en-US" altLang="en-US" dirty="0" err="1"/>
              <a:t>sinc</a:t>
            </a:r>
            <a:r>
              <a:rPr lang="en-US" altLang="en-US" dirty="0"/>
              <a:t> filter duality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50568" y="0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8724E0-0018-4464-96D9-E3E7AD79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3200"/>
            <a:ext cx="6210300" cy="39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0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Evan Wallace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11381"/>
            <a:ext cx="8229600" cy="5135563"/>
          </a:xfrm>
        </p:spPr>
        <p:txBody>
          <a:bodyPr/>
          <a:lstStyle/>
          <a:p>
            <a:r>
              <a:rPr lang="en-US" dirty="0"/>
              <a:t>Made for CS123</a:t>
            </a:r>
          </a:p>
          <a:p>
            <a:r>
              <a:rPr lang="en-US" dirty="0"/>
              <a:t>1D example</a:t>
            </a:r>
          </a:p>
          <a:p>
            <a:r>
              <a:rPr lang="en-US" dirty="0"/>
              <a:t>Forbes 30 under 30 </a:t>
            </a:r>
          </a:p>
          <a:p>
            <a:pPr lvl="1"/>
            <a:r>
              <a:rPr lang="en-US" dirty="0" err="1"/>
              <a:t>Figma</a:t>
            </a:r>
            <a:r>
              <a:rPr lang="en-US" dirty="0"/>
              <a:t> (collaborative design tools)</a:t>
            </a:r>
          </a:p>
          <a:p>
            <a:endParaRPr lang="en-US" dirty="0"/>
          </a:p>
          <a:p>
            <a:r>
              <a:rPr lang="en-US" dirty="0"/>
              <a:t>http://madebyevan.com/dft/</a:t>
            </a:r>
          </a:p>
        </p:txBody>
      </p:sp>
      <p:pic>
        <p:nvPicPr>
          <p:cNvPr id="108546" name="Picture 2" descr="https://pbs.twimg.com/media/C1RH6EgUcAAorvI.jpg">
            <a:extLst>
              <a:ext uri="{FF2B5EF4-FFF2-40B4-BE49-F238E27FC236}">
                <a16:creationId xmlns:a16="http://schemas.microsoft.com/office/drawing/2014/main" id="{218AD617-1515-497F-A402-579C0AED1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22223" r="13687" b="7777"/>
          <a:stretch/>
        </p:blipFill>
        <p:spPr bwMode="auto">
          <a:xfrm>
            <a:off x="6553200" y="181336"/>
            <a:ext cx="2454586" cy="339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8" name="Picture 4" descr="http://www.browndailyherald.com/wp-content/uploads/2012/09/1076748403.jpg">
            <a:extLst>
              <a:ext uri="{FF2B5EF4-FFF2-40B4-BE49-F238E27FC236}">
                <a16:creationId xmlns:a16="http://schemas.microsoft.com/office/drawing/2014/main" id="{CBBDEAD2-12CB-45B9-B1E6-96CFF4107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725863"/>
            <a:ext cx="2454586" cy="183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37FB0-DD7A-43CE-A495-9744B41F76D9}"/>
              </a:ext>
            </a:extLst>
          </p:cNvPr>
          <p:cNvSpPr txBox="1"/>
          <p:nvPr/>
        </p:nvSpPr>
        <p:spPr>
          <a:xfrm>
            <a:off x="7453746" y="5597236"/>
            <a:ext cx="1616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Dylan Field</a:t>
            </a:r>
          </a:p>
        </p:txBody>
      </p:sp>
    </p:spTree>
    <p:extLst>
      <p:ext uri="{BB962C8B-B14F-4D97-AF65-F5344CB8AC3E}">
        <p14:creationId xmlns:p14="http://schemas.microsoft.com/office/powerpoint/2010/main" val="3880748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 txBox="1">
            <a:spLocks/>
          </p:cNvSpPr>
          <p:nvPr/>
        </p:nvSpPr>
        <p:spPr bwMode="auto">
          <a:xfrm>
            <a:off x="457200" y="990600"/>
            <a:ext cx="822960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What is the spatial representation of the hard cutoff (box) in the frequency domain?</a:t>
            </a:r>
          </a:p>
          <a:p>
            <a:pPr eaLnBrk="1" hangingPunct="1"/>
            <a:r>
              <a:rPr lang="en-US" sz="3200" dirty="0"/>
              <a:t>http://madebyevan.com/dft/</a:t>
            </a:r>
          </a:p>
          <a:p>
            <a:pPr eaLnBrk="1" hangingPunct="1"/>
            <a:endParaRPr lang="en-US" altLang="en-US" sz="3200" dirty="0"/>
          </a:p>
        </p:txBody>
      </p:sp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Box filter / </a:t>
            </a:r>
            <a:r>
              <a:rPr lang="en-US" altLang="en-US" dirty="0" err="1"/>
              <a:t>sinc</a:t>
            </a:r>
            <a:r>
              <a:rPr lang="en-US" altLang="en-US" dirty="0"/>
              <a:t> filter duality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5410200"/>
            <a:ext cx="6629400" cy="14478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/>
              <a:t>     Spatial Domain         Frequency Domain</a:t>
            </a:r>
          </a:p>
          <a:p>
            <a:pPr marL="0" indent="0">
              <a:buNone/>
            </a:pPr>
            <a:r>
              <a:rPr lang="en-US" altLang="en-US" sz="2800" dirty="0"/>
              <a:t> Frequency Domain         Spatial Domain</a:t>
            </a:r>
          </a:p>
        </p:txBody>
      </p:sp>
      <p:pic>
        <p:nvPicPr>
          <p:cNvPr id="106498" name="Picture 2" descr="C:\Users\James\Desktop\220px-Rectangular_func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3424238"/>
            <a:ext cx="2652712" cy="1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9" name="Picture 3" descr="C:\Users\James\Desktop\220px-Sinc_function_(normalized)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3429000"/>
            <a:ext cx="2652712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eft-Right Arrow 1"/>
          <p:cNvSpPr/>
          <p:nvPr/>
        </p:nvSpPr>
        <p:spPr>
          <a:xfrm>
            <a:off x="4143375" y="6134100"/>
            <a:ext cx="457200" cy="152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3990975" y="5619750"/>
            <a:ext cx="457200" cy="152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62188" y="3048000"/>
            <a:ext cx="1090612" cy="37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9375" y="3048000"/>
            <a:ext cx="1447800" cy="37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Sinc</a:t>
            </a:r>
            <a:r>
              <a:rPr lang="en-US" dirty="0"/>
              <a:t> filter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0" y="3015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sinc</a:t>
            </a:r>
            <a:r>
              <a:rPr lang="en-US" dirty="0"/>
              <a:t>(x) = sin(x) / 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50568" y="0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427041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7" y="4648199"/>
            <a:ext cx="19812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8" y="4648199"/>
            <a:ext cx="1981201" cy="1981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491" y="4309645"/>
            <a:ext cx="1957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 filter (spatial)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4075" y="4094945"/>
            <a:ext cx="2447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Frequency domain magnitude</a:t>
            </a:r>
          </a:p>
        </p:txBody>
      </p:sp>
    </p:spTree>
    <p:extLst>
      <p:ext uri="{BB962C8B-B14F-4D97-AF65-F5344CB8AC3E}">
        <p14:creationId xmlns:p14="http://schemas.microsoft.com/office/powerpoint/2010/main" val="12627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F279-87A4-4236-B92B-C06207B7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C9676-373F-4201-9837-042BFD010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3806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1676113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 duality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3200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Fourier transform of one Gaussian…</a:t>
            </a:r>
          </a:p>
          <a:p>
            <a:pPr marL="0" indent="0">
              <a:buNone/>
            </a:pPr>
            <a:r>
              <a:rPr lang="en-US" dirty="0"/>
              <a:t>	…is </a:t>
            </a:r>
            <a:r>
              <a:rPr lang="en-US" i="1" dirty="0"/>
              <a:t>another Gaussian (with inverse variance).</a:t>
            </a:r>
          </a:p>
          <a:p>
            <a:r>
              <a:rPr lang="en-US" dirty="0"/>
              <a:t>Why is this useful?</a:t>
            </a:r>
          </a:p>
          <a:p>
            <a:pPr lvl="1"/>
            <a:r>
              <a:rPr lang="en-US" dirty="0"/>
              <a:t>Smooth degradation in frequency components</a:t>
            </a:r>
          </a:p>
          <a:p>
            <a:pPr lvl="1"/>
            <a:r>
              <a:rPr lang="en-US" dirty="0"/>
              <a:t>No sharp cut-off</a:t>
            </a:r>
          </a:p>
          <a:p>
            <a:pPr lvl="1"/>
            <a:r>
              <a:rPr lang="en-US" dirty="0"/>
              <a:t>No negative values</a:t>
            </a:r>
          </a:p>
          <a:p>
            <a:pPr lvl="1"/>
            <a:r>
              <a:rPr lang="en-US" dirty="0"/>
              <a:t>Never zero (infinite extent)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7" y="4648199"/>
            <a:ext cx="19812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8" y="4648199"/>
            <a:ext cx="1981201" cy="1981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2" y="4648200"/>
            <a:ext cx="19812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3" y="4648199"/>
            <a:ext cx="1981201" cy="19812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491" y="4309645"/>
            <a:ext cx="1957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 filter (spatial)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24075" y="4094945"/>
            <a:ext cx="2447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Frequency domain magnitude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3000" y="4084615"/>
            <a:ext cx="210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Gaussian filter (spatial)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19921" y="4084615"/>
            <a:ext cx="2447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Frequency domain magnitude</a:t>
            </a:r>
          </a:p>
        </p:txBody>
      </p:sp>
    </p:spTree>
    <p:extLst>
      <p:ext uri="{BB962C8B-B14F-4D97-AF65-F5344CB8AC3E}">
        <p14:creationId xmlns:p14="http://schemas.microsoft.com/office/powerpoint/2010/main" val="2108421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convolution invertible?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135563"/>
          </a:xfrm>
        </p:spPr>
        <p:txBody>
          <a:bodyPr/>
          <a:lstStyle/>
          <a:p>
            <a:r>
              <a:rPr lang="en-US" dirty="0"/>
              <a:t>If convolution is just multiplication in the Fourier domain, isn’t deconvolution just division?</a:t>
            </a:r>
          </a:p>
          <a:p>
            <a:endParaRPr lang="en-US" dirty="0"/>
          </a:p>
          <a:p>
            <a:r>
              <a:rPr lang="en-US" dirty="0"/>
              <a:t>Sometimes, it clearly is invertible (e.g. a convolution with an identity filter)</a:t>
            </a:r>
          </a:p>
          <a:p>
            <a:r>
              <a:rPr lang="en-US" dirty="0"/>
              <a:t>In one case, it clearly isn’t invertible (e.g. convolution with an all zero filter)</a:t>
            </a:r>
          </a:p>
          <a:p>
            <a:r>
              <a:rPr lang="en-US" dirty="0"/>
              <a:t>What about for common filters like a Gaussian?</a:t>
            </a:r>
          </a:p>
        </p:txBody>
      </p:sp>
    </p:spTree>
    <p:extLst>
      <p:ext uri="{BB962C8B-B14F-4D97-AF65-F5344CB8AC3E}">
        <p14:creationId xmlns:p14="http://schemas.microsoft.com/office/powerpoint/2010/main" val="108324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31159" r="22734" b="34714"/>
          <a:stretch/>
        </p:blipFill>
        <p:spPr>
          <a:xfrm>
            <a:off x="137663" y="1350371"/>
            <a:ext cx="2971800" cy="1752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t="5550" r="13805" b="4280"/>
          <a:stretch/>
        </p:blipFill>
        <p:spPr>
          <a:xfrm>
            <a:off x="3581400" y="1349342"/>
            <a:ext cx="1828800" cy="175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t="44444" r="9705" b="21112"/>
          <a:stretch/>
        </p:blipFill>
        <p:spPr>
          <a:xfrm>
            <a:off x="5791200" y="1351782"/>
            <a:ext cx="3048000" cy="1749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4280" r="11900" b="3010"/>
          <a:stretch/>
        </p:blipFill>
        <p:spPr>
          <a:xfrm>
            <a:off x="91132" y="3930398"/>
            <a:ext cx="2915433" cy="256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5550" r="9995" b="1740"/>
          <a:stretch/>
        </p:blipFill>
        <p:spPr>
          <a:xfrm>
            <a:off x="3450859" y="4094657"/>
            <a:ext cx="2544861" cy="21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5550" r="9995" b="3010"/>
          <a:stretch/>
        </p:blipFill>
        <p:spPr>
          <a:xfrm>
            <a:off x="6369203" y="3999535"/>
            <a:ext cx="2774797" cy="23504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39373" y="1905000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9045" y="1811172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52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0148" y="4631357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.x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39562" y="4554048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72200" y="3222569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iFFT</a:t>
            </a:r>
            <a:endParaRPr lang="en-US" sz="4000" dirty="0"/>
          </a:p>
        </p:txBody>
      </p:sp>
      <p:sp>
        <p:nvSpPr>
          <p:cNvPr id="17" name="Down Arrow 16"/>
          <p:cNvSpPr/>
          <p:nvPr/>
        </p:nvSpPr>
        <p:spPr>
          <a:xfrm>
            <a:off x="1752600" y="3329912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5029200" y="3361166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8077200" y="3283848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1E060-C348-4DEA-A938-EBEE69144059}"/>
              </a:ext>
            </a:extLst>
          </p:cNvPr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154747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31159" r="22734" b="34714"/>
          <a:stretch/>
        </p:blipFill>
        <p:spPr>
          <a:xfrm>
            <a:off x="198797" y="1234129"/>
            <a:ext cx="3334111" cy="19662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t="5550" r="13805" b="4280"/>
          <a:stretch/>
        </p:blipFill>
        <p:spPr>
          <a:xfrm>
            <a:off x="3581400" y="1349342"/>
            <a:ext cx="1828800" cy="175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t="44444" r="9705" b="21112"/>
          <a:stretch/>
        </p:blipFill>
        <p:spPr>
          <a:xfrm>
            <a:off x="5791200" y="1351782"/>
            <a:ext cx="3048000" cy="1749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4280" r="11900" b="3010"/>
          <a:stretch/>
        </p:blipFill>
        <p:spPr>
          <a:xfrm>
            <a:off x="91132" y="3930398"/>
            <a:ext cx="2915433" cy="256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5550" r="9995" b="1740"/>
          <a:stretch/>
        </p:blipFill>
        <p:spPr>
          <a:xfrm>
            <a:off x="3450859" y="4094657"/>
            <a:ext cx="2544861" cy="21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5550" r="9995" b="3010"/>
          <a:stretch/>
        </p:blipFill>
        <p:spPr>
          <a:xfrm>
            <a:off x="6369203" y="3999535"/>
            <a:ext cx="2774797" cy="2350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iFFT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052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5900" y="457873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./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50407" y="4638284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72200" y="3222569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7" name="Down Arrow 16"/>
          <p:cNvSpPr/>
          <p:nvPr/>
        </p:nvSpPr>
        <p:spPr>
          <a:xfrm rot="10800000">
            <a:off x="1752600" y="3329912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5029200" y="3361166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8077200" y="3283848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6E16-F368-4EB9-9542-D7F541D2B0A1}"/>
              </a:ext>
            </a:extLst>
          </p:cNvPr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343795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under more realistic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t="5550" r="13805" b="4280"/>
          <a:stretch/>
        </p:blipFill>
        <p:spPr>
          <a:xfrm>
            <a:off x="3581400" y="1349342"/>
            <a:ext cx="1828800" cy="175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t="44444" r="9705" b="21112"/>
          <a:stretch/>
        </p:blipFill>
        <p:spPr>
          <a:xfrm>
            <a:off x="5791200" y="1351782"/>
            <a:ext cx="3048000" cy="1749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4280" r="11900" b="3010"/>
          <a:stretch/>
        </p:blipFill>
        <p:spPr>
          <a:xfrm>
            <a:off x="91132" y="3930398"/>
            <a:ext cx="2915433" cy="256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5550" r="9995" b="1740"/>
          <a:stretch/>
        </p:blipFill>
        <p:spPr>
          <a:xfrm>
            <a:off x="3450859" y="4094657"/>
            <a:ext cx="2544861" cy="21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5550" r="9995" b="3010"/>
          <a:stretch/>
        </p:blipFill>
        <p:spPr>
          <a:xfrm>
            <a:off x="6369203" y="3999535"/>
            <a:ext cx="2774797" cy="2350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iFFT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052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5900" y="457873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./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50407" y="4638284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72200" y="3222569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7" name="Down Arrow 16"/>
          <p:cNvSpPr/>
          <p:nvPr/>
        </p:nvSpPr>
        <p:spPr>
          <a:xfrm rot="10800000">
            <a:off x="1752600" y="3329912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5029200" y="3361166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8077200" y="3283848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91200" y="9906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Random noise, .000001 magnitude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4" t="31110" r="23137" b="34214"/>
          <a:stretch/>
        </p:blipFill>
        <p:spPr>
          <a:xfrm>
            <a:off x="114299" y="1229590"/>
            <a:ext cx="3399899" cy="20019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25E84F-0771-4BE5-AD5E-4D1E8BC2FEAE}"/>
              </a:ext>
            </a:extLst>
          </p:cNvPr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3365248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under more realistic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t="5550" r="13805" b="4280"/>
          <a:stretch/>
        </p:blipFill>
        <p:spPr>
          <a:xfrm>
            <a:off x="3581400" y="1349342"/>
            <a:ext cx="1828800" cy="175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t="44444" r="9705" b="21112"/>
          <a:stretch/>
        </p:blipFill>
        <p:spPr>
          <a:xfrm>
            <a:off x="5791200" y="1351782"/>
            <a:ext cx="3048000" cy="1749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4280" r="11900" b="3010"/>
          <a:stretch/>
        </p:blipFill>
        <p:spPr>
          <a:xfrm>
            <a:off x="91132" y="3930398"/>
            <a:ext cx="2915433" cy="256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5550" r="9995" b="1740"/>
          <a:stretch/>
        </p:blipFill>
        <p:spPr>
          <a:xfrm>
            <a:off x="3450859" y="4094657"/>
            <a:ext cx="2544861" cy="21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5550" r="9995" b="3010"/>
          <a:stretch/>
        </p:blipFill>
        <p:spPr>
          <a:xfrm>
            <a:off x="6369203" y="3999535"/>
            <a:ext cx="2774797" cy="2350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iFFT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052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5900" y="457873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./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50407" y="4638284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72200" y="3222569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7" name="Down Arrow 16"/>
          <p:cNvSpPr/>
          <p:nvPr/>
        </p:nvSpPr>
        <p:spPr>
          <a:xfrm rot="10800000">
            <a:off x="1752600" y="3329912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5029200" y="3361166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8077200" y="3283848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91200" y="9906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Random noise, .0001 magnitude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7" t="31112" r="23136" b="34444"/>
          <a:stretch/>
        </p:blipFill>
        <p:spPr>
          <a:xfrm>
            <a:off x="180618" y="1222634"/>
            <a:ext cx="3334973" cy="19881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B29A55-FC1D-4954-B134-5177E8849E2B}"/>
              </a:ext>
            </a:extLst>
          </p:cNvPr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514960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under more realistic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0" t="5550" r="13805" b="4280"/>
          <a:stretch/>
        </p:blipFill>
        <p:spPr>
          <a:xfrm>
            <a:off x="3581400" y="1349342"/>
            <a:ext cx="1828800" cy="175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t="44444" r="9705" b="21112"/>
          <a:stretch/>
        </p:blipFill>
        <p:spPr>
          <a:xfrm>
            <a:off x="5791200" y="1351782"/>
            <a:ext cx="3048000" cy="1749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4280" r="11900" b="3010"/>
          <a:stretch/>
        </p:blipFill>
        <p:spPr>
          <a:xfrm>
            <a:off x="91132" y="3930398"/>
            <a:ext cx="2915433" cy="256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5550" r="9995" b="1740"/>
          <a:stretch/>
        </p:blipFill>
        <p:spPr>
          <a:xfrm>
            <a:off x="3450859" y="4094657"/>
            <a:ext cx="2544861" cy="21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5550" r="9995" b="3010"/>
          <a:stretch/>
        </p:blipFill>
        <p:spPr>
          <a:xfrm>
            <a:off x="6369203" y="3999535"/>
            <a:ext cx="2774797" cy="2350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iFFT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052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5900" y="457873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./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50407" y="4638284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72200" y="3222569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7" name="Down Arrow 16"/>
          <p:cNvSpPr/>
          <p:nvPr/>
        </p:nvSpPr>
        <p:spPr>
          <a:xfrm rot="10800000">
            <a:off x="1752600" y="3329912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5029200" y="3361166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8077200" y="3283848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91200" y="9906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Random noise, .001 magnitude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4" t="31112" r="23137" b="34444"/>
          <a:stretch/>
        </p:blipFill>
        <p:spPr>
          <a:xfrm>
            <a:off x="114300" y="1226937"/>
            <a:ext cx="3401291" cy="1989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2FB4C0-E6D8-4BF8-BCA5-FEBD2780BE46}"/>
              </a:ext>
            </a:extLst>
          </p:cNvPr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2463133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914400"/>
          </a:xfrm>
        </p:spPr>
        <p:txBody>
          <a:bodyPr>
            <a:normAutofit/>
          </a:bodyPr>
          <a:lstStyle/>
          <a:p>
            <a:r>
              <a:rPr lang="en-US" dirty="0"/>
              <a:t>But you can’t invert multiplication by 0!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Gaussian is only zero at infinity…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10002" r="2409" b="4319"/>
          <a:stretch/>
        </p:blipFill>
        <p:spPr bwMode="auto">
          <a:xfrm>
            <a:off x="152400" y="1981200"/>
            <a:ext cx="8915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9D55DC-614C-42F0-932F-CE2AE90F648E}"/>
              </a:ext>
            </a:extLst>
          </p:cNvPr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889169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87998"/>
            <a:ext cx="3390400" cy="2542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" y="4024537"/>
            <a:ext cx="3200400" cy="2400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57" y="4058988"/>
            <a:ext cx="3112457" cy="2334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 random filter…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iFFT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3505200" y="322256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5900" y="457873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./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0407" y="4638284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72200" y="3222569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FFT</a:t>
            </a:r>
          </a:p>
        </p:txBody>
      </p:sp>
      <p:sp>
        <p:nvSpPr>
          <p:cNvPr id="14" name="Down Arrow 13"/>
          <p:cNvSpPr/>
          <p:nvPr/>
        </p:nvSpPr>
        <p:spPr>
          <a:xfrm rot="10800000">
            <a:off x="1752600" y="3329912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029200" y="3361166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8077200" y="3283848"/>
            <a:ext cx="44226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91200" y="9906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Random noise, .001 magnitude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22" y="1470503"/>
            <a:ext cx="1949956" cy="14624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7" t="30000" r="21070" b="33333"/>
          <a:stretch/>
        </p:blipFill>
        <p:spPr>
          <a:xfrm>
            <a:off x="5867400" y="1294575"/>
            <a:ext cx="3048000" cy="18626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4" t="30000" r="22104" b="34444"/>
          <a:stretch/>
        </p:blipFill>
        <p:spPr>
          <a:xfrm>
            <a:off x="160556" y="1193517"/>
            <a:ext cx="3344644" cy="19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13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is hard.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991600" cy="5135563"/>
          </a:xfrm>
        </p:spPr>
        <p:txBody>
          <a:bodyPr/>
          <a:lstStyle/>
          <a:p>
            <a:r>
              <a:rPr lang="en-US" dirty="0"/>
              <a:t>Active research area.</a:t>
            </a:r>
          </a:p>
          <a:p>
            <a:endParaRPr lang="en-US" dirty="0"/>
          </a:p>
          <a:p>
            <a:r>
              <a:rPr lang="en-US" dirty="0"/>
              <a:t>Even if you know the filter (non-blind deconvolution), it is still hard and requires </a:t>
            </a:r>
            <a:br>
              <a:rPr lang="en-US" dirty="0"/>
            </a:br>
            <a:r>
              <a:rPr lang="en-US" dirty="0"/>
              <a:t>strong </a:t>
            </a:r>
            <a:r>
              <a:rPr lang="en-US" i="1" dirty="0"/>
              <a:t>regularization </a:t>
            </a:r>
            <a:r>
              <a:rPr lang="en-US" dirty="0"/>
              <a:t>to counteract noise.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If you don’t know the filter (blind deconvolution),</a:t>
            </a:r>
            <a:br>
              <a:rPr lang="en-US" dirty="0"/>
            </a:br>
            <a:r>
              <a:rPr lang="en-US" dirty="0"/>
              <a:t>then it is harder still. </a:t>
            </a:r>
          </a:p>
        </p:txBody>
      </p:sp>
    </p:spTree>
    <p:extLst>
      <p:ext uri="{BB962C8B-B14F-4D97-AF65-F5344CB8AC3E}">
        <p14:creationId xmlns:p14="http://schemas.microsoft.com/office/powerpoint/2010/main" val="365410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A0C3-F115-4B25-8A4C-3A7CD773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39F28-768F-4868-9610-90D6472B6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3806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1529893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198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2889" r="35001" b="41779"/>
          <a:stretch>
            <a:fillRect/>
          </a:stretch>
        </p:blipFill>
        <p:spPr bwMode="auto">
          <a:xfrm>
            <a:off x="0" y="0"/>
            <a:ext cx="9144000" cy="49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162175" y="5257800"/>
            <a:ext cx="4819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would math have changed if the onesie had been invented?!?! : (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8104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panose="020B0604020202020204" pitchFamily="34" charset="0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34253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EB133-36FB-41D5-AE77-A18019F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956A-B340-429C-9593-5D54D49DC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we have infinite frequencies, why does the image end?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Sampling theory. Frequencies higher than Nyquist frequency end up falling on an existing sample.</a:t>
            </a:r>
          </a:p>
          <a:p>
            <a:pPr lvl="2"/>
            <a:r>
              <a:rPr lang="en-US" dirty="0"/>
              <a:t>i.e., they are ‘aliases’ for existing samples!</a:t>
            </a:r>
          </a:p>
          <a:p>
            <a:pPr lvl="1"/>
            <a:r>
              <a:rPr lang="en-US" dirty="0"/>
              <a:t>Nyquist frequency is half the sampling frequency.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(Nyquist frequency is not Nyquist-Shannon rate, which is sampling required to reconstruct alias-free signal. Both are derived from same theory.)</a:t>
            </a:r>
          </a:p>
        </p:txBody>
      </p:sp>
    </p:spTree>
    <p:extLst>
      <p:ext uri="{BB962C8B-B14F-4D97-AF65-F5344CB8AC3E}">
        <p14:creationId xmlns:p14="http://schemas.microsoft.com/office/powerpoint/2010/main" val="3974115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0C8B-2B95-4654-92C3-3A4D6A50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11E8A-E084-4053-9EE2-89305311F7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Why is frequency decomposition centered in middle, and duplicated and rotated?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From Euler: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l-G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Coefficients for negative frequencies</a:t>
                </a:r>
                <a:br>
                  <a:rPr lang="en-US" dirty="0"/>
                </a:br>
                <a:r>
                  <a:rPr lang="en-US" dirty="0"/>
                  <a:t>(i.e., ‘backwards traveling’ waves)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FFT of a real signal is conjugate symmetric </a:t>
                </a:r>
              </a:p>
              <a:p>
                <a:pPr lvl="2"/>
                <a:r>
                  <a:rPr lang="en-US" dirty="0"/>
                  <a:t>i.e., f(-x) = f*(x)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11E8A-E084-4053-9EE2-89305311F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989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938C-7C1D-4FD3-A450-90484979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EE87-3772-4441-AACA-46B76747C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is the Fourier decomposition computed?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Intuitively, by correlating the signal with a set of waves of increasing signal!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 in hidden slides.</a:t>
            </a:r>
          </a:p>
          <a:p>
            <a:pPr marL="0" indent="0">
              <a:buNone/>
            </a:pPr>
            <a:r>
              <a:rPr lang="en-US" dirty="0"/>
              <a:t>Plus: http://research.stowers-institute.org/efg/Report/FourierAnalysis.pdf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31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the Fourier Transform</a:t>
            </a:r>
          </a:p>
        </p:txBody>
      </p:sp>
      <p:sp>
        <p:nvSpPr>
          <p:cNvPr id="66563" name="TextBox 4"/>
          <p:cNvSpPr txBox="1">
            <a:spLocks noChangeArrowheads="1"/>
          </p:cNvSpPr>
          <p:nvPr/>
        </p:nvSpPr>
        <p:spPr bwMode="auto">
          <a:xfrm>
            <a:off x="3276600" y="20574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Continuous</a:t>
            </a:r>
          </a:p>
        </p:txBody>
      </p:sp>
      <p:pic>
        <p:nvPicPr>
          <p:cNvPr id="66564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438400"/>
            <a:ext cx="34671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962400"/>
            <a:ext cx="35433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TextBox 7"/>
          <p:cNvSpPr txBox="1">
            <a:spLocks noChangeArrowheads="1"/>
          </p:cNvSpPr>
          <p:nvPr/>
        </p:nvSpPr>
        <p:spPr bwMode="auto">
          <a:xfrm>
            <a:off x="3200400" y="3733800"/>
            <a:ext cx="1030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Discrete</a:t>
            </a:r>
          </a:p>
        </p:txBody>
      </p:sp>
      <p:sp>
        <p:nvSpPr>
          <p:cNvPr id="66567" name="TextBox 8"/>
          <p:cNvSpPr txBox="1">
            <a:spLocks noChangeArrowheads="1"/>
          </p:cNvSpPr>
          <p:nvPr/>
        </p:nvSpPr>
        <p:spPr bwMode="auto">
          <a:xfrm>
            <a:off x="6172200" y="4506913"/>
            <a:ext cx="1485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k = -N/2..N/2</a:t>
            </a:r>
          </a:p>
        </p:txBody>
      </p:sp>
      <p:pic>
        <p:nvPicPr>
          <p:cNvPr id="665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14400"/>
            <a:ext cx="34480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Box 11"/>
          <p:cNvSpPr txBox="1">
            <a:spLocks noChangeArrowheads="1"/>
          </p:cNvSpPr>
          <p:nvPr/>
        </p:nvSpPr>
        <p:spPr bwMode="auto">
          <a:xfrm>
            <a:off x="1295400" y="5791200"/>
            <a:ext cx="3941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Fast Fourier Transform (FFT): NlogN</a:t>
            </a:r>
          </a:p>
        </p:txBody>
      </p:sp>
    </p:spTree>
    <p:extLst>
      <p:ext uri="{BB962C8B-B14F-4D97-AF65-F5344CB8AC3E}">
        <p14:creationId xmlns:p14="http://schemas.microsoft.com/office/powerpoint/2010/main" val="251685087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4762"/>
            <a:ext cx="9134475" cy="6848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34053" y="6545460"/>
            <a:ext cx="1209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Earl F. Glynn</a:t>
            </a:r>
          </a:p>
        </p:txBody>
      </p:sp>
    </p:spTree>
    <p:extLst>
      <p:ext uri="{BB962C8B-B14F-4D97-AF65-F5344CB8AC3E}">
        <p14:creationId xmlns:p14="http://schemas.microsoft.com/office/powerpoint/2010/main" val="4078692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4762"/>
            <a:ext cx="9134475" cy="6848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34053" y="6545460"/>
            <a:ext cx="1209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Earl F. Glynn</a:t>
            </a:r>
          </a:p>
        </p:txBody>
      </p:sp>
    </p:spTree>
    <p:extLst>
      <p:ext uri="{BB962C8B-B14F-4D97-AF65-F5344CB8AC3E}">
        <p14:creationId xmlns:p14="http://schemas.microsoft.com/office/powerpoint/2010/main" val="4275859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AD6A-3170-417A-B9AD-2705AF9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Fourier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4CA8-37D7-415B-8B0E-ACAA1559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Fast filtering with large kernels</a:t>
            </a:r>
          </a:p>
          <a:p>
            <a:endParaRPr lang="en-US" dirty="0"/>
          </a:p>
          <a:p>
            <a:r>
              <a:rPr lang="en-US" dirty="0"/>
              <a:t>Fourier Optics</a:t>
            </a:r>
          </a:p>
          <a:p>
            <a:pPr lvl="1"/>
            <a:r>
              <a:rPr lang="en-US" dirty="0"/>
              <a:t>Fraunhofer diffraction is Fourier transform of slit in the ‘far field’.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Light spectrometry for astronomy</a:t>
            </a:r>
          </a:p>
          <a:p>
            <a:pPr lvl="1"/>
            <a:endParaRPr lang="en-US" dirty="0"/>
          </a:p>
        </p:txBody>
      </p:sp>
      <p:pic>
        <p:nvPicPr>
          <p:cNvPr id="110596" name="Picture 4" descr="https://upload.wikimedia.org/wikipedia/commons/thumb/4/46/Wavelength%3Dslitwidthspectrum.gif/220px-Wavelength%3Dslitwidthspectrum.gif">
            <a:extLst>
              <a:ext uri="{FF2B5EF4-FFF2-40B4-BE49-F238E27FC236}">
                <a16:creationId xmlns:a16="http://schemas.microsoft.com/office/drawing/2014/main" id="{BF257E42-82CB-47DD-AA1C-210E56F388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332" y="3474027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0" name="Picture 8" descr="https://upload.wikimedia.org/wikipedia/commons/thumb/9/96/Airy-pattern2.jpg/150px-Airy-pattern2.jpg">
            <a:extLst>
              <a:ext uri="{FF2B5EF4-FFF2-40B4-BE49-F238E27FC236}">
                <a16:creationId xmlns:a16="http://schemas.microsoft.com/office/drawing/2014/main" id="{F83CAD91-F0CA-431F-B5B3-FD84A507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3474027"/>
            <a:ext cx="2112589" cy="212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CF82EE-427C-4BF6-9FD2-B04496E10B86}"/>
              </a:ext>
            </a:extLst>
          </p:cNvPr>
          <p:cNvSpPr txBox="1"/>
          <p:nvPr/>
        </p:nvSpPr>
        <p:spPr>
          <a:xfrm>
            <a:off x="7273405" y="4862036"/>
            <a:ext cx="167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Circular aperture = Airy disc diffraction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28A31-67BA-421F-A8CA-F96B92923C0C}"/>
              </a:ext>
            </a:extLst>
          </p:cNvPr>
          <p:cNvSpPr txBox="1"/>
          <p:nvPr/>
        </p:nvSpPr>
        <p:spPr>
          <a:xfrm>
            <a:off x="7228379" y="6550223"/>
            <a:ext cx="194636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panose="020B0604020202020204" pitchFamily="34" charset="0"/>
              </a:rPr>
              <a:t>Wikipedia for graphics</a:t>
            </a:r>
          </a:p>
        </p:txBody>
      </p:sp>
    </p:spTree>
    <p:extLst>
      <p:ext uri="{BB962C8B-B14F-4D97-AF65-F5344CB8AC3E}">
        <p14:creationId xmlns:p14="http://schemas.microsoft.com/office/powerpoint/2010/main" val="145858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60" y="1610361"/>
            <a:ext cx="8534400" cy="1219200"/>
          </a:xfrm>
        </p:spPr>
        <p:txBody>
          <a:bodyPr/>
          <a:lstStyle/>
          <a:p>
            <a:pPr marL="0" eaLnBrk="1" hangingPunct="1">
              <a:buFont typeface="Arial" charset="0"/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How is it that a 4MP image can be compressed to a few hundred KB without a noticeable change?</a:t>
            </a:r>
          </a:p>
        </p:txBody>
      </p:sp>
      <p:sp>
        <p:nvSpPr>
          <p:cNvPr id="6758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Thinking in Frequency - Compression</a:t>
            </a:r>
          </a:p>
        </p:txBody>
      </p:sp>
    </p:spTree>
    <p:extLst>
      <p:ext uri="{BB962C8B-B14F-4D97-AF65-F5344CB8AC3E}">
        <p14:creationId xmlns:p14="http://schemas.microsoft.com/office/powerpoint/2010/main" val="232981880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en-US"/>
              <a:t>Lossy Image Compression (JPEG)</a:t>
            </a:r>
          </a:p>
        </p:txBody>
      </p:sp>
      <p:graphicFrame>
        <p:nvGraphicFramePr>
          <p:cNvPr id="68611" name="Object 4"/>
          <p:cNvGraphicFramePr>
            <a:graphicFrameLocks noChangeAspect="1"/>
          </p:cNvGraphicFramePr>
          <p:nvPr>
            <p:extLst/>
          </p:nvPr>
        </p:nvGraphicFramePr>
        <p:xfrm>
          <a:off x="4191000" y="1777207"/>
          <a:ext cx="4572000" cy="452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5" name="Bitmap Image" r:id="rId3" imgW="4990476" imgH="4944165" progId="PBrush">
                  <p:embed/>
                </p:oleObj>
              </mc:Choice>
              <mc:Fallback>
                <p:oleObj name="Bitmap Image" r:id="rId3" imgW="4990476" imgH="4944165" progId="PBrush">
                  <p:embed/>
                  <p:pic>
                    <p:nvPicPr>
                      <p:cNvPr id="686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777207"/>
                        <a:ext cx="4572000" cy="452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Rectangle 6"/>
          <p:cNvSpPr>
            <a:spLocks noChangeArrowheads="1"/>
          </p:cNvSpPr>
          <p:nvPr/>
        </p:nvSpPr>
        <p:spPr bwMode="auto">
          <a:xfrm>
            <a:off x="4000500" y="6118781"/>
            <a:ext cx="4953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1F497D"/>
                </a:solidFill>
                <a:latin typeface="Arial" panose="020B0604020202020204" pitchFamily="34" charset="0"/>
              </a:rPr>
              <a:t>Block-based Discrete Cosine Transform (DCT)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4450" y="6488113"/>
            <a:ext cx="14795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Slides: Efros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4320" y="418719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US" altLang="en-US" dirty="0"/>
              <a:t>The first coefficient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B(0,0)</a:t>
            </a:r>
            <a:r>
              <a:rPr lang="en-US" altLang="en-US" dirty="0"/>
              <a:t> is the DC component, the average intensity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274320" y="5147330"/>
            <a:ext cx="3535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dirty="0"/>
              <a:t>The top-left </a:t>
            </a:r>
            <a:r>
              <a:rPr lang="en-US" altLang="en-US" dirty="0" err="1"/>
              <a:t>coeffs</a:t>
            </a:r>
            <a:r>
              <a:rPr lang="en-US" altLang="en-US" dirty="0"/>
              <a:t> represent low frequencies, the bottom right represent high frequencies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87451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 blocks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29300" y="14078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 blocks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38" y="1481455"/>
            <a:ext cx="1893884" cy="1893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330" y="1235168"/>
            <a:ext cx="721540" cy="721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153" y="2042160"/>
            <a:ext cx="721540" cy="721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330" y="2849152"/>
            <a:ext cx="721540" cy="72154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571470" y="1287919"/>
            <a:ext cx="2443420" cy="313809"/>
          </a:xfrm>
          <a:prstGeom prst="arc">
            <a:avLst>
              <a:gd name="adj1" fmla="val 10825882"/>
              <a:gd name="adj2" fmla="val 21042653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4638" y="1461305"/>
            <a:ext cx="193100" cy="1931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2317029"/>
            <a:ext cx="193100" cy="1931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19127" y="2889350"/>
            <a:ext cx="193100" cy="1931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9" idx="3"/>
            <a:endCxn id="8" idx="1"/>
          </p:cNvCxnSpPr>
          <p:nvPr/>
        </p:nvCxnSpPr>
        <p:spPr>
          <a:xfrm flipV="1">
            <a:off x="1336100" y="2402930"/>
            <a:ext cx="1279053" cy="10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0" idx="3"/>
            <a:endCxn id="9" idx="1"/>
          </p:cNvCxnSpPr>
          <p:nvPr/>
        </p:nvCxnSpPr>
        <p:spPr>
          <a:xfrm>
            <a:off x="2212227" y="2985900"/>
            <a:ext cx="400103" cy="22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17752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10-2F0D-44C8-81D5-FBFD9601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71089B-53CD-4404-B929-866A32F1E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3806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605367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DCT in JPEG </a:t>
            </a:r>
            <a:r>
              <a:rPr lang="en-US" altLang="en-US">
                <a:solidFill>
                  <a:schemeClr val="accent2"/>
                </a:solidFill>
                <a:latin typeface="Comic Sans MS" panose="030F0702030302020204" pitchFamily="66" charset="0"/>
              </a:rPr>
              <a:t> 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first coefficient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B(0,0)</a:t>
            </a:r>
            <a:r>
              <a:rPr lang="en-US" altLang="en-US" dirty="0"/>
              <a:t> is the DC component, the average intensity</a:t>
            </a:r>
          </a:p>
          <a:p>
            <a:pPr eaLnBrk="1" hangingPunct="1"/>
            <a:r>
              <a:rPr lang="en-US" altLang="en-US" dirty="0"/>
              <a:t>The top-left </a:t>
            </a:r>
            <a:r>
              <a:rPr lang="en-US" altLang="en-US" dirty="0" err="1"/>
              <a:t>coeffs</a:t>
            </a:r>
            <a:r>
              <a:rPr lang="en-US" altLang="en-US" dirty="0"/>
              <a:t> represent low frequencies, the bottom right – high frequencies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81400"/>
            <a:ext cx="266700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96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05200"/>
            <a:ext cx="2819400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99997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compression using DCT</a:t>
            </a:r>
            <a:endParaRPr lang="en-US" altLang="en-US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763000" cy="5135563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ym typeface="Wingdings" panose="05000000000000000000" pitchFamily="2" charset="2"/>
              </a:rPr>
              <a:t>Compute DCT filter responses in each 8x8 block</a:t>
            </a:r>
          </a:p>
          <a:p>
            <a:pPr eaLnBrk="1" hangingPunct="1"/>
            <a:endParaRPr lang="en-US" altLang="en-US" sz="2400" dirty="0">
              <a:sym typeface="Wingdings" panose="05000000000000000000" pitchFamily="2" charset="2"/>
            </a:endParaRPr>
          </a:p>
          <a:p>
            <a:pPr eaLnBrk="1" hangingPunct="1"/>
            <a:endParaRPr lang="en-US" altLang="en-US" sz="2400" dirty="0">
              <a:sym typeface="Wingdings" panose="05000000000000000000" pitchFamily="2" charset="2"/>
            </a:endParaRPr>
          </a:p>
          <a:p>
            <a:pPr eaLnBrk="1" hangingPunct="1"/>
            <a:endParaRPr lang="en-US" altLang="en-US" sz="2400" dirty="0">
              <a:sym typeface="Wingdings" panose="05000000000000000000" pitchFamily="2" charset="2"/>
            </a:endParaRPr>
          </a:p>
          <a:p>
            <a:pPr eaLnBrk="1" hangingPunct="1"/>
            <a:endParaRPr lang="en-US" altLang="en-US" sz="2400" dirty="0"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 sz="2400" dirty="0">
                <a:sym typeface="Wingdings" panose="05000000000000000000" pitchFamily="2" charset="2"/>
              </a:rPr>
              <a:t>Quantize to integer (div. by magic number; round)</a:t>
            </a:r>
          </a:p>
          <a:p>
            <a:pPr lvl="1" eaLnBrk="1" hangingPunct="1"/>
            <a:r>
              <a:rPr lang="en-US" altLang="en-US" sz="2000" dirty="0">
                <a:sym typeface="Wingdings" panose="05000000000000000000" pitchFamily="2" charset="2"/>
              </a:rPr>
              <a:t>More coarsely for high frequencies (which also tend to have smaller values)</a:t>
            </a:r>
          </a:p>
          <a:p>
            <a:pPr lvl="1" eaLnBrk="1" hangingPunct="1"/>
            <a:r>
              <a:rPr lang="en-US" altLang="en-US" sz="2000" dirty="0">
                <a:sym typeface="Wingdings" panose="05000000000000000000" pitchFamily="2" charset="2"/>
              </a:rPr>
              <a:t>Many quantized high frequency values will be zero</a:t>
            </a:r>
          </a:p>
        </p:txBody>
      </p:sp>
      <p:pic>
        <p:nvPicPr>
          <p:cNvPr id="70660" name="Picture 8" descr="G=&#10;\begin{array}{c}&#10;u \\&#10;\longrightarrow \\&#10;\left[&#10;\begin{array}{rrrrrrrr}&#10; -415.38 &amp; -30.19 &amp; -61.20 &amp;  27.24 &amp;  56.13 &amp; -20.10 &amp; -2.39 &amp;  0.46 \\&#10;    4.47 &amp; -21.86 &amp; -60.76 &amp;  10.25 &amp;  13.15 &amp;  -7.09 &amp; -8.54 &amp;  4.88 \\&#10;  -46.83 &amp;   7.37 &amp;  77.13 &amp; -24.56 &amp; -28.91 &amp;   9.93 &amp;  5.42 &amp; -5.65 \\&#10;  -48.53 &amp;  12.07 &amp;  34.10 &amp; -14.76 &amp; -10.24 &amp;   6.30 &amp;  1.83 &amp;  1.95 \\&#10;   12.12 &amp;  -6.55 &amp; -13.20 &amp;  -3.95 &amp;  -1.88 &amp;   1.75 &amp; -2.79 &amp;  3.14 \\&#10;   -7.73 &amp;   2.91 &amp;   2.38 &amp;  -5.94 &amp;  -2.38 &amp;   0.94 &amp;  4.30 &amp;  1.85 \\&#10;   -1.03 &amp;   0.18 &amp;   0.42 &amp;  -2.42 &amp;  -0.88 &amp;  -3.02 &amp;  4.12 &amp; -0.66 \\&#10;   -0.17 &amp;   0.14 &amp;  -1.07 &amp;  -4.19 &amp;  -1.17 &amp;  -0.10 &amp;  0.50 &amp;  1.68&#10;\end{array}&#10;\right]&#10;\end{array}&#10;\Bigg\downarrow 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5" y="1413986"/>
            <a:ext cx="48990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10" descr="Q=&#10;\begin{bmatrix}&#10; 16 &amp; 11 &amp; 10 &amp; 16 &amp; 24 &amp; 40 &amp; 51 &amp; 61 \\&#10; 12 &amp; 12 &amp; 14 &amp; 19 &amp; 26 &amp; 58 &amp; 60 &amp; 55 \\&#10; 14 &amp; 13 &amp; 16 &amp; 24 &amp; 40 &amp; 57 &amp; 69 &amp; 56 \\&#10; 14 &amp; 17 &amp; 22 &amp; 29 &amp; 51 &amp; 87 &amp; 80 &amp; 62 \\&#10; 18 &amp; 22 &amp; 37 &amp; 56 &amp; 68 &amp; 109 &amp; 103 &amp; 77 \\&#10; 24 &amp; 35 &amp; 55 &amp; 64 &amp; 81 &amp; 104 &amp; 113 &amp; 92 \\&#10; 49 &amp; 64 &amp; 78 &amp; 87 &amp; 103 &amp; 121 &amp; 120 &amp; 101 \\&#10; 72 &amp; 92 &amp; 95 &amp; 98 &amp; 112 &amp; 100 &amp; 103 &amp; 99&#10;\end{b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7" y="4916964"/>
            <a:ext cx="32004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12" descr="B=&#10;\left[&#10;\begin{array}{rrrrrrrr}&#10; -26 &amp; -3 &amp; -6 &amp; 2 &amp; 2 &amp; -1 &amp; 0 &amp; 0 \\&#10; 0 &amp; -2 &amp; -4 &amp; 1 &amp; 1 &amp; 0 &amp; 0 &amp; 0 \\&#10; -3 &amp; 1 &amp; 5 &amp; -1 &amp; -1 &amp; 0 &amp; 0 &amp; 0 \\&#10; -3 &amp; 1 &amp; 2 &amp; -1 &amp; 0 &amp; 0 &amp; 0 &amp; 0 \\&#10; 1 &amp; 0 &amp; 0 &amp; 0 &amp; 0 &amp; 0 &amp; 0 &amp; 0 \\&#10; 0 &amp; 0 &amp; 0 &amp; 0 &amp; 0 &amp; 0 &amp; 0 &amp; 0 \\&#10; 0 &amp; 0 &amp; 0 &amp; 0 &amp; 0 &amp; 0 &amp; 0 &amp; 0 \\&#10; 0 &amp; 0 &amp; 0 &amp; 0 &amp; 0 &amp; 0 &amp; 0 &amp; 0&#10;\end{array}&#10;\right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4928909"/>
            <a:ext cx="3149158" cy="160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57497" y="4434799"/>
            <a:ext cx="3903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Quantization </a:t>
            </a:r>
            <a:r>
              <a:rPr lang="en-US" altLang="en-US" sz="1800" dirty="0" err="1">
                <a:solidFill>
                  <a:prstClr val="black"/>
                </a:solidFill>
                <a:latin typeface="Arial" panose="020B0604020202020204" pitchFamily="34" charset="0"/>
              </a:rPr>
              <a:t>divisers</a:t>
            </a: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 (element-wise)</a:t>
            </a:r>
          </a:p>
        </p:txBody>
      </p:sp>
      <p:sp>
        <p:nvSpPr>
          <p:cNvPr id="70665" name="TextBox 16"/>
          <p:cNvSpPr txBox="1">
            <a:spLocks noChangeArrowheads="1"/>
          </p:cNvSpPr>
          <p:nvPr/>
        </p:nvSpPr>
        <p:spPr bwMode="auto">
          <a:xfrm>
            <a:off x="71120" y="1615520"/>
            <a:ext cx="1825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Filter responses</a:t>
            </a:r>
          </a:p>
        </p:txBody>
      </p:sp>
      <p:sp>
        <p:nvSpPr>
          <p:cNvPr id="70666" name="TextBox 17"/>
          <p:cNvSpPr txBox="1">
            <a:spLocks noChangeArrowheads="1"/>
          </p:cNvSpPr>
          <p:nvPr/>
        </p:nvSpPr>
        <p:spPr bwMode="auto">
          <a:xfrm>
            <a:off x="5638800" y="4449998"/>
            <a:ext cx="196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Quantized values</a:t>
            </a:r>
          </a:p>
        </p:txBody>
      </p:sp>
    </p:spTree>
    <p:extLst>
      <p:ext uri="{BB962C8B-B14F-4D97-AF65-F5344CB8AC3E}">
        <p14:creationId xmlns:p14="http://schemas.microsoft.com/office/powerpoint/2010/main" val="184348434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Entropy coding (Huffman-variant)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25672"/>
            <a:ext cx="266700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" name="Picture 12" descr="B=&#10;\left[&#10;\begin{array}{rrrrrrrr}&#10; -26 &amp; -3 &amp; -6 &amp; 2 &amp; 2 &amp; -1 &amp; 0 &amp; 0 \\&#10; 0 &amp; -2 &amp; -4 &amp; 1 &amp; 1 &amp; 0 &amp; 0 &amp; 0 \\&#10; -3 &amp; 1 &amp; 5 &amp; -1 &amp; -1 &amp; 0 &amp; 0 &amp; 0 \\&#10; -3 &amp; 1 &amp; 2 &amp; -1 &amp; 0 &amp; 0 &amp; 0 &amp; 0 \\&#10; 1 &amp; 0 &amp; 0 &amp; 0 &amp; 0 &amp; 0 &amp; 0 &amp; 0 \\&#10; 0 &amp; 0 &amp; 0 &amp; 0 &amp; 0 &amp; 0 &amp; 0 &amp; 0 \\&#10; 0 &amp; 0 &amp; 0 &amp; 0 &amp; 0 &amp; 0 &amp; 0 &amp; 0 \\&#10; 0 &amp; 0 &amp; 0 &amp; 0 &amp; 0 &amp; 0 &amp; 0 &amp; 0&#10;\end{array}&#10;\right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2" y="2133600"/>
            <a:ext cx="3149158" cy="160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7"/>
          <p:cNvSpPr txBox="1">
            <a:spLocks noChangeArrowheads="1"/>
          </p:cNvSpPr>
          <p:nvPr/>
        </p:nvSpPr>
        <p:spPr bwMode="auto">
          <a:xfrm>
            <a:off x="1290762" y="1654689"/>
            <a:ext cx="196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Quantized values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70" y="4058798"/>
            <a:ext cx="2819400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230" y="392481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Linearize </a:t>
            </a:r>
            <a:r>
              <a:rPr lang="en-US" i="1" dirty="0"/>
              <a:t>B</a:t>
            </a:r>
            <a:r>
              <a:rPr lang="en-US" dirty="0"/>
              <a:t> like this.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8600" y="4057256"/>
            <a:ext cx="2247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Helps compression: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throw away the high frequencies (‘0’).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zig zag pattern increases in frequency space, so long runs of zeros.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8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YCbCr</a:t>
            </a:r>
          </a:p>
        </p:txBody>
      </p:sp>
      <p:pic>
        <p:nvPicPr>
          <p:cNvPr id="90115" name="Picture 3" descr="C:\Users\Hoiem\Documents\Classes\Spring11 - Computer Vision\figs\color spaces\neighborhood6_ycbcr_c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623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Picture 4" descr="C:\Users\Hoiem\Documents\Classes\Spring11 - Computer Vision\figs\color spaces\neighborhood6_ycbcr_c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8387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5" descr="C:\Users\Hoiem\Documents\Classes\Spring11 - Computer Vision\figs\color spaces\neighborhood6_ycbcr_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859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TextBox 7"/>
          <p:cNvSpPr txBox="1">
            <a:spLocks noChangeArrowheads="1"/>
          </p:cNvSpPr>
          <p:nvPr/>
        </p:nvSpPr>
        <p:spPr bwMode="auto">
          <a:xfrm>
            <a:off x="7907338" y="2057400"/>
            <a:ext cx="120173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Y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(Cb=0.5,Cr=0.5)</a:t>
            </a:r>
          </a:p>
        </p:txBody>
      </p:sp>
      <p:sp>
        <p:nvSpPr>
          <p:cNvPr id="90119" name="TextBox 8"/>
          <p:cNvSpPr txBox="1">
            <a:spLocks noChangeArrowheads="1"/>
          </p:cNvSpPr>
          <p:nvPr/>
        </p:nvSpPr>
        <p:spPr bwMode="auto">
          <a:xfrm>
            <a:off x="7948613" y="3733800"/>
            <a:ext cx="11144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(Y=0.5,Cr=0.5)</a:t>
            </a:r>
          </a:p>
        </p:txBody>
      </p:sp>
      <p:sp>
        <p:nvSpPr>
          <p:cNvPr id="90120" name="TextBox 9"/>
          <p:cNvSpPr txBox="1">
            <a:spLocks noChangeArrowheads="1"/>
          </p:cNvSpPr>
          <p:nvPr/>
        </p:nvSpPr>
        <p:spPr bwMode="auto">
          <a:xfrm>
            <a:off x="7924800" y="5410200"/>
            <a:ext cx="11080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Cr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(Y=0.5,Cb=05)</a:t>
            </a:r>
          </a:p>
        </p:txBody>
      </p:sp>
      <p:pic>
        <p:nvPicPr>
          <p:cNvPr id="90121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Picture 7" descr="http://upload.wikimedia.org/wikipedia/commons/thumb/5/53/YCbCr-CbCr_Y0.png/120px-YCbCr-CbCr_Y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3" name="Picture 9" descr="http://upload.wikimedia.org/wikipedia/commons/thumb/9/91/YCbCr-CbCr_Y50.png/120px-YCbCr-CbCr_Y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4" name="Picture 11" descr="http://upload.wikimedia.org/wikipedia/commons/thumb/0/08/YCbCr-CbCr_Y100.png/120px-YCbCr-CbCr_Y1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5" name="TextBox 14"/>
          <p:cNvSpPr txBox="1">
            <a:spLocks noChangeArrowheads="1"/>
          </p:cNvSpPr>
          <p:nvPr/>
        </p:nvSpPr>
        <p:spPr bwMode="auto">
          <a:xfrm>
            <a:off x="1303338" y="1676400"/>
            <a:ext cx="601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</a:t>
            </a:r>
          </a:p>
        </p:txBody>
      </p:sp>
      <p:sp>
        <p:nvSpPr>
          <p:cNvPr id="90126" name="TextBox 15"/>
          <p:cNvSpPr txBox="1">
            <a:spLocks noChangeArrowheads="1"/>
          </p:cNvSpPr>
          <p:nvPr/>
        </p:nvSpPr>
        <p:spPr bwMode="auto">
          <a:xfrm>
            <a:off x="3352800" y="1676400"/>
            <a:ext cx="793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Y=0.5</a:t>
            </a:r>
          </a:p>
        </p:txBody>
      </p:sp>
      <p:sp>
        <p:nvSpPr>
          <p:cNvPr id="90127" name="TextBox 16"/>
          <p:cNvSpPr txBox="1">
            <a:spLocks noChangeArrowheads="1"/>
          </p:cNvSpPr>
          <p:nvPr/>
        </p:nvSpPr>
        <p:spPr bwMode="auto">
          <a:xfrm>
            <a:off x="2362200" y="4267200"/>
            <a:ext cx="601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5800" y="40386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29" name="TextBox 19"/>
          <p:cNvSpPr txBox="1">
            <a:spLocks noChangeArrowheads="1"/>
          </p:cNvSpPr>
          <p:nvPr/>
        </p:nvSpPr>
        <p:spPr bwMode="auto">
          <a:xfrm>
            <a:off x="1295400" y="403860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Cb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-342106" y="2934494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31" name="TextBox 22"/>
          <p:cNvSpPr txBox="1">
            <a:spLocks noChangeArrowheads="1"/>
          </p:cNvSpPr>
          <p:nvPr/>
        </p:nvSpPr>
        <p:spPr bwMode="auto">
          <a:xfrm>
            <a:off x="104775" y="28194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Cr</a:t>
            </a:r>
          </a:p>
        </p:txBody>
      </p:sp>
      <p:sp>
        <p:nvSpPr>
          <p:cNvPr id="90132" name="TextBox 23"/>
          <p:cNvSpPr txBox="1">
            <a:spLocks noChangeArrowheads="1"/>
          </p:cNvSpPr>
          <p:nvPr/>
        </p:nvSpPr>
        <p:spPr bwMode="auto">
          <a:xfrm>
            <a:off x="609600" y="838200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Fast to compute, good for compression, used by TV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046016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908" y="914400"/>
            <a:ext cx="54864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Most JPEG images &amp; videos </a:t>
            </a:r>
            <a:br>
              <a:rPr lang="en-US" dirty="0"/>
            </a:br>
            <a:r>
              <a:rPr lang="en-US" dirty="0"/>
              <a:t>subsample </a:t>
            </a:r>
            <a:r>
              <a:rPr lang="en-US" dirty="0" err="1"/>
              <a:t>chroma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>
          <a:xfrm>
            <a:off x="1219200" y="2133600"/>
            <a:ext cx="6729816" cy="3200400"/>
          </a:xfrm>
        </p:spPr>
      </p:pic>
    </p:spTree>
    <p:extLst>
      <p:ext uri="{BB962C8B-B14F-4D97-AF65-F5344CB8AC3E}">
        <p14:creationId xmlns:p14="http://schemas.microsoft.com/office/powerpoint/2010/main" val="1815179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JPEG Compression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dirty="0"/>
              <a:t>Convert image to </a:t>
            </a:r>
            <a:r>
              <a:rPr lang="en-US" altLang="en-US" dirty="0" err="1"/>
              <a:t>YCrCb</a:t>
            </a:r>
            <a:endParaRPr lang="en-US" altLang="en-US" dirty="0"/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dirty="0"/>
              <a:t>Subsample color by factor of 2</a:t>
            </a:r>
          </a:p>
          <a:p>
            <a:pPr marL="914400" lvl="1" indent="-514350" eaLnBrk="1" hangingPunct="1"/>
            <a:r>
              <a:rPr lang="en-US" altLang="en-US" dirty="0"/>
              <a:t>People have bad resolution for color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dirty="0"/>
              <a:t>Split into blocks (8x8, typically), subtract 128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dirty="0"/>
              <a:t>For each block</a:t>
            </a:r>
          </a:p>
          <a:p>
            <a:pPr marL="914400" lvl="1" indent="-514350" eaLnBrk="1" hangingPunct="1">
              <a:buFont typeface="Calibri" panose="020F0502020204030204" pitchFamily="34" charset="0"/>
              <a:buAutoNum type="alphaLcPeriod"/>
            </a:pPr>
            <a:r>
              <a:rPr lang="en-US" altLang="en-US" dirty="0"/>
              <a:t>Compute DCT coefficients</a:t>
            </a:r>
          </a:p>
          <a:p>
            <a:pPr marL="914400" lvl="1" indent="-514350" eaLnBrk="1" hangingPunct="1">
              <a:buFont typeface="Calibri" panose="020F0502020204030204" pitchFamily="34" charset="0"/>
              <a:buAutoNum type="alphaLcPeriod"/>
            </a:pPr>
            <a:r>
              <a:rPr lang="en-US" altLang="en-US" dirty="0"/>
              <a:t>Coarsely quantize</a:t>
            </a:r>
          </a:p>
          <a:p>
            <a:pPr marL="1314450" lvl="2" indent="-514350" eaLnBrk="1" hangingPunct="1"/>
            <a:r>
              <a:rPr lang="en-US" altLang="en-US" dirty="0"/>
              <a:t>Many high frequency components will become zero</a:t>
            </a:r>
          </a:p>
          <a:p>
            <a:pPr marL="914400" lvl="1" indent="-514350" eaLnBrk="1" hangingPunct="1">
              <a:buFont typeface="Calibri" panose="020F0502020204030204" pitchFamily="34" charset="0"/>
              <a:buAutoNum type="alphaLcPeriod"/>
            </a:pPr>
            <a:r>
              <a:rPr lang="en-US" altLang="en-US" dirty="0"/>
              <a:t>Encode (with run length encoding and then Huffman coding for leftovers)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endParaRPr lang="en-US" altLang="en-US" dirty="0"/>
          </a:p>
        </p:txBody>
      </p:sp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5510213" y="6211888"/>
            <a:ext cx="36337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hlinkClick r:id="rId2"/>
              </a:rPr>
              <a:t>http://en.wikipedia.org/wiki/YCbCr</a:t>
            </a: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hlinkClick r:id="rId3"/>
              </a:rPr>
              <a:t>http://en.wikipedia.org/wiki/JPEG</a:t>
            </a: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85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814-C0B7-4843-8E26-D81AC43C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185898-BFB7-427C-B7F1-8B85CC7E9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3806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392883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E300-5CFB-4178-A437-C4D6A742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refrigerator&#10;&#10;Description generated with high confidence">
            <a:extLst>
              <a:ext uri="{FF2B5EF4-FFF2-40B4-BE49-F238E27FC236}">
                <a16:creationId xmlns:a16="http://schemas.microsoft.com/office/drawing/2014/main" id="{B83E42F5-237F-402B-9ADA-842942C69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3806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403268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8E51-029C-4B20-8C43-402D3F77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loor, indoor&#10;&#10;Description generated with very high confidence">
            <a:extLst>
              <a:ext uri="{FF2B5EF4-FFF2-40B4-BE49-F238E27FC236}">
                <a16:creationId xmlns:a16="http://schemas.microsoft.com/office/drawing/2014/main" id="{2ABD7B1B-C066-40EE-8C9E-01EA41F91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3806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125799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5958-2A11-4CEF-9768-09250ECB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AE4E-471D-458B-95AE-72BB12BE0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1618" name="Picture 2" descr="Giant QR Code in a field, in Xilinshui Village of Baoding, China">
            <a:extLst>
              <a:ext uri="{FF2B5EF4-FFF2-40B4-BE49-F238E27FC236}">
                <a16:creationId xmlns:a16="http://schemas.microsoft.com/office/drawing/2014/main" id="{60566BA9-7B90-4D8D-AA62-8145080A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85157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1 - Introduction - CP Fall 20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Lecture1 - Introduction - CP Fall 2010</Template>
  <TotalTime>22136</TotalTime>
  <Words>1442</Words>
  <Application>Microsoft Office PowerPoint</Application>
  <PresentationFormat>On-screen Show (4:3)</PresentationFormat>
  <Paragraphs>321</Paragraphs>
  <Slides>55</Slides>
  <Notes>26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 Math</vt:lpstr>
      <vt:lpstr>Comic Sans MS</vt:lpstr>
      <vt:lpstr>Times New Roman</vt:lpstr>
      <vt:lpstr>Wingdings</vt:lpstr>
      <vt:lpstr>Lecture1 - Introduction - CP Fall 2010</vt:lpstr>
      <vt:lpstr>1_Office Theme</vt:lpstr>
      <vt:lpstr>Equation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image</vt:lpstr>
      <vt:lpstr>Basis reconstruction</vt:lpstr>
      <vt:lpstr>Properties of Fourier Transforms</vt:lpstr>
      <vt:lpstr>The Convolution Theorem</vt:lpstr>
      <vt:lpstr>Filtering in spatial domain</vt:lpstr>
      <vt:lpstr>Filtering in frequency domain</vt:lpstr>
      <vt:lpstr>Now we can edit frequencies!</vt:lpstr>
      <vt:lpstr>Low and High Pass filtering</vt:lpstr>
      <vt:lpstr>Removing frequency bands</vt:lpstr>
      <vt:lpstr>High pass filtering + orientation</vt:lpstr>
      <vt:lpstr>Application: Hybrid Images</vt:lpstr>
      <vt:lpstr>Hybrid Image in FFT</vt:lpstr>
      <vt:lpstr>PowerPoint Presentation</vt:lpstr>
      <vt:lpstr>Why do we have those lines in the image?</vt:lpstr>
      <vt:lpstr>Box filter / sinc filter duality</vt:lpstr>
      <vt:lpstr>Evan Wallace demo</vt:lpstr>
      <vt:lpstr>Box filter / sinc filter duality</vt:lpstr>
      <vt:lpstr>PowerPoint Presentation</vt:lpstr>
      <vt:lpstr>Gaussian filter duality</vt:lpstr>
      <vt:lpstr>Is convolution invertible?</vt:lpstr>
      <vt:lpstr>Convolution</vt:lpstr>
      <vt:lpstr>Deconvolution?</vt:lpstr>
      <vt:lpstr>But under more realistic conditions</vt:lpstr>
      <vt:lpstr>But under more realistic conditions</vt:lpstr>
      <vt:lpstr>But under more realistic conditions</vt:lpstr>
      <vt:lpstr>But you can’t invert multiplication by 0!</vt:lpstr>
      <vt:lpstr>With a random filter…</vt:lpstr>
      <vt:lpstr>Deconvolution is hard.</vt:lpstr>
      <vt:lpstr>PowerPoint Presentation</vt:lpstr>
      <vt:lpstr>A few questions…</vt:lpstr>
      <vt:lpstr>A few questions</vt:lpstr>
      <vt:lpstr>A few questions</vt:lpstr>
      <vt:lpstr>Computing the Fourier Transform</vt:lpstr>
      <vt:lpstr>PowerPoint Presentation</vt:lpstr>
      <vt:lpstr>PowerPoint Presentation</vt:lpstr>
      <vt:lpstr>Applications of Fourier analysis</vt:lpstr>
      <vt:lpstr>Thinking in Frequency - Compression</vt:lpstr>
      <vt:lpstr>Lossy Image Compression (JPEG)</vt:lpstr>
      <vt:lpstr>Using DCT in JPEG   </vt:lpstr>
      <vt:lpstr>Image compression using DCT</vt:lpstr>
      <vt:lpstr>JPEG Encoding</vt:lpstr>
      <vt:lpstr>Color spaces: YCbCr</vt:lpstr>
      <vt:lpstr>Most JPEG images &amp; videos  subsample chroma</vt:lpstr>
      <vt:lpstr>JPEG Compression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Derek Hoiem</dc:creator>
  <cp:lastModifiedBy>James Tompkin</cp:lastModifiedBy>
  <cp:revision>125</cp:revision>
  <dcterms:created xsi:type="dcterms:W3CDTF">2010-08-30T03:58:01Z</dcterms:created>
  <dcterms:modified xsi:type="dcterms:W3CDTF">2017-09-21T04:33:48Z</dcterms:modified>
</cp:coreProperties>
</file>